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67"/>
  </p:notesMasterIdLst>
  <p:handoutMasterIdLst>
    <p:handoutMasterId r:id="rId68"/>
  </p:handoutMasterIdLst>
  <p:sldIdLst>
    <p:sldId id="291" r:id="rId2"/>
    <p:sldId id="1021" r:id="rId3"/>
    <p:sldId id="289" r:id="rId4"/>
    <p:sldId id="991" r:id="rId5"/>
    <p:sldId id="1024" r:id="rId6"/>
    <p:sldId id="1023" r:id="rId7"/>
    <p:sldId id="1028" r:id="rId8"/>
    <p:sldId id="1027" r:id="rId9"/>
    <p:sldId id="1026" r:id="rId10"/>
    <p:sldId id="1025" r:id="rId11"/>
    <p:sldId id="1022" r:id="rId12"/>
    <p:sldId id="1035" r:id="rId13"/>
    <p:sldId id="1037" r:id="rId14"/>
    <p:sldId id="1036" r:id="rId15"/>
    <p:sldId id="1038" r:id="rId16"/>
    <p:sldId id="1034" r:id="rId17"/>
    <p:sldId id="1033" r:id="rId18"/>
    <p:sldId id="1049" r:id="rId19"/>
    <p:sldId id="1032" r:id="rId20"/>
    <p:sldId id="1050" r:id="rId21"/>
    <p:sldId id="1031" r:id="rId22"/>
    <p:sldId id="1030" r:id="rId23"/>
    <p:sldId id="1029" r:id="rId24"/>
    <p:sldId id="1039" r:id="rId25"/>
    <p:sldId id="1040" r:id="rId26"/>
    <p:sldId id="1041" r:id="rId27"/>
    <p:sldId id="1048" r:id="rId28"/>
    <p:sldId id="1047" r:id="rId29"/>
    <p:sldId id="1046" r:id="rId30"/>
    <p:sldId id="1045" r:id="rId31"/>
    <p:sldId id="1044" r:id="rId32"/>
    <p:sldId id="1051" r:id="rId33"/>
    <p:sldId id="1043" r:id="rId34"/>
    <p:sldId id="1053" r:id="rId35"/>
    <p:sldId id="1052" r:id="rId36"/>
    <p:sldId id="1042" r:id="rId37"/>
    <p:sldId id="1054" r:id="rId38"/>
    <p:sldId id="1058" r:id="rId39"/>
    <p:sldId id="1072" r:id="rId40"/>
    <p:sldId id="1059" r:id="rId41"/>
    <p:sldId id="1057" r:id="rId42"/>
    <p:sldId id="1056" r:id="rId43"/>
    <p:sldId id="1055" r:id="rId44"/>
    <p:sldId id="1060" r:id="rId45"/>
    <p:sldId id="1062" r:id="rId46"/>
    <p:sldId id="1061" r:id="rId47"/>
    <p:sldId id="1063" r:id="rId48"/>
    <p:sldId id="1064" r:id="rId49"/>
    <p:sldId id="1065" r:id="rId50"/>
    <p:sldId id="1066" r:id="rId51"/>
    <p:sldId id="1067" r:id="rId52"/>
    <p:sldId id="1068" r:id="rId53"/>
    <p:sldId id="1069" r:id="rId54"/>
    <p:sldId id="1071" r:id="rId55"/>
    <p:sldId id="1070" r:id="rId56"/>
    <p:sldId id="1076" r:id="rId57"/>
    <p:sldId id="1075" r:id="rId58"/>
    <p:sldId id="1074" r:id="rId59"/>
    <p:sldId id="1078" r:id="rId60"/>
    <p:sldId id="1079" r:id="rId61"/>
    <p:sldId id="1073" r:id="rId62"/>
    <p:sldId id="1082" r:id="rId63"/>
    <p:sldId id="1081" r:id="rId64"/>
    <p:sldId id="1083" r:id="rId65"/>
    <p:sldId id="491" r:id="rId6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D0EE4"/>
    <a:srgbClr val="1A04BC"/>
    <a:srgbClr val="0427BC"/>
    <a:srgbClr val="0753B9"/>
    <a:srgbClr val="110DB3"/>
    <a:srgbClr val="559E67"/>
    <a:srgbClr val="DCECE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50585" autoAdjust="0"/>
  </p:normalViewPr>
  <p:slideViewPr>
    <p:cSldViewPr snapToGrid="0" showGuides="1">
      <p:cViewPr varScale="1">
        <p:scale>
          <a:sx n="75" d="100"/>
          <a:sy n="75" d="100"/>
        </p:scale>
        <p:origin x="252" y="26"/>
      </p:cViewPr>
      <p:guideLst>
        <p:guide orient="horz" pos="2160"/>
        <p:guide pos="3840"/>
      </p:guideLst>
    </p:cSldViewPr>
  </p:slideViewPr>
  <p:notesTextViewPr>
    <p:cViewPr>
      <p:scale>
        <a:sx n="400" d="100"/>
        <a:sy n="400" d="100"/>
      </p:scale>
      <p:origin x="0" y="0"/>
    </p:cViewPr>
  </p:notesTextViewPr>
  <p:sorterViewPr>
    <p:cViewPr>
      <p:scale>
        <a:sx n="100" d="100"/>
        <a:sy n="100" d="100"/>
      </p:scale>
      <p:origin x="0" y="0"/>
    </p:cViewPr>
  </p:sorterViewPr>
  <p:notesViewPr>
    <p:cSldViewPr snapToGrid="0" showGuides="1">
      <p:cViewPr varScale="1">
        <p:scale>
          <a:sx n="68" d="100"/>
          <a:sy n="68" d="100"/>
        </p:scale>
        <p:origin x="-2456" y="-6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handoutMaster" Target="handoutMasters/handoutMaster1.xml"/><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2021/11/22</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7090592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2021/11/22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extLst>
      <p:ext uri="{BB962C8B-B14F-4D97-AF65-F5344CB8AC3E}">
        <p14:creationId xmlns:p14="http://schemas.microsoft.com/office/powerpoint/2010/main" val="12818574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1</a:t>
            </a:fld>
            <a:endParaRPr lang="zh-CN" altLang="en-US"/>
          </a:p>
        </p:txBody>
      </p:sp>
    </p:spTree>
    <p:extLst>
      <p:ext uri="{BB962C8B-B14F-4D97-AF65-F5344CB8AC3E}">
        <p14:creationId xmlns:p14="http://schemas.microsoft.com/office/powerpoint/2010/main" val="22511817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3</a:t>
            </a:fld>
            <a:endParaRPr lang="zh-CN" altLang="en-US"/>
          </a:p>
        </p:txBody>
      </p:sp>
    </p:spTree>
    <p:extLst>
      <p:ext uri="{BB962C8B-B14F-4D97-AF65-F5344CB8AC3E}">
        <p14:creationId xmlns:p14="http://schemas.microsoft.com/office/powerpoint/2010/main" val="2185664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tiff"/></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4.tif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D79C7644-867A-4F92-AE5C-C5F4F076F134}" type="datetimeFigureOut">
              <a:rPr lang="zh-CN" altLang="en-US" smtClean="0"/>
              <a:t>2021/11/22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7C4BD23-150C-4A56-8E66-9482A3FB2E80}"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空白">
    <p:spTree>
      <p:nvGrpSpPr>
        <p:cNvPr id="1" name=""/>
        <p:cNvGrpSpPr/>
        <p:nvPr/>
      </p:nvGrpSpPr>
      <p:grpSpPr>
        <a:xfrm>
          <a:off x="0" y="0"/>
          <a:ext cx="0" cy="0"/>
          <a:chOff x="0" y="0"/>
          <a:chExt cx="0" cy="0"/>
        </a:xfrm>
      </p:grpSpPr>
      <p:sp>
        <p:nvSpPr>
          <p:cNvPr id="5" name="矩形 4"/>
          <p:cNvSpPr/>
          <p:nvPr userDrawn="1"/>
        </p:nvSpPr>
        <p:spPr>
          <a:xfrm>
            <a:off x="178230" y="275095"/>
            <a:ext cx="11817458" cy="6408549"/>
          </a:xfrm>
          <a:prstGeom prst="rect">
            <a:avLst/>
          </a:prstGeom>
          <a:noFill/>
          <a:ln w="19050">
            <a:solidFill>
              <a:srgbClr val="00B05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内容占位符 2"/>
          <p:cNvSpPr>
            <a:spLocks noGrp="1"/>
          </p:cNvSpPr>
          <p:nvPr>
            <p:ph idx="1"/>
          </p:nvPr>
        </p:nvSpPr>
        <p:spPr>
          <a:xfrm>
            <a:off x="268636" y="286719"/>
            <a:ext cx="5736957" cy="6408549"/>
          </a:xfrm>
          <a:noFill/>
          <a:ln>
            <a:noFill/>
          </a:ln>
        </p:spPr>
        <p:txBody>
          <a:bodyPr/>
          <a:lstStyle>
            <a:lvl1pPr marL="271463" indent="-271463">
              <a:lnSpc>
                <a:spcPct val="100000"/>
              </a:lnSpc>
              <a:spcBef>
                <a:spcPts val="500"/>
              </a:spcBef>
              <a:buClr>
                <a:srgbClr val="1404E0"/>
              </a:buClr>
              <a:buSzPct val="80000"/>
              <a:buFont typeface="Wingdings" panose="05000000000000000000" pitchFamily="2" charset="2"/>
              <a:buChar char="l"/>
              <a:defRPr sz="2400">
                <a:latin typeface="微软雅黑 Light" panose="020B0502040204020203" pitchFamily="34" charset="-122"/>
                <a:ea typeface="微软雅黑 Light" panose="020B0502040204020203" pitchFamily="34" charset="-122"/>
              </a:defRPr>
            </a:lvl1pPr>
            <a:lvl2pPr marL="627063" indent="-269875">
              <a:lnSpc>
                <a:spcPct val="100000"/>
              </a:lnSpc>
              <a:spcBef>
                <a:spcPts val="500"/>
              </a:spcBef>
              <a:buClr>
                <a:srgbClr val="FF0000"/>
              </a:buClr>
              <a:buSzPct val="60000"/>
              <a:buFont typeface="Wingdings" panose="05000000000000000000" pitchFamily="2" charset="2"/>
              <a:buChar char="p"/>
              <a:defRPr>
                <a:latin typeface="微软雅黑 Light" panose="020B0502040204020203" pitchFamily="34" charset="-122"/>
                <a:ea typeface="微软雅黑 Light" panose="020B0502040204020203" pitchFamily="34" charset="-122"/>
              </a:defRPr>
            </a:lvl2pPr>
            <a:lvl3pPr marL="898525" indent="-363538">
              <a:lnSpc>
                <a:spcPct val="100000"/>
              </a:lnSpc>
              <a:spcBef>
                <a:spcPts val="500"/>
              </a:spcBef>
              <a:buClr>
                <a:schemeClr val="accent2">
                  <a:lumMod val="75000"/>
                </a:schemeClr>
              </a:buClr>
              <a:buSzPct val="133000"/>
              <a:buFont typeface="微软雅黑 Light" panose="020B0502040204020203" pitchFamily="34" charset="-122"/>
              <a:buChar char="－"/>
              <a:defRPr sz="2400">
                <a:latin typeface="微软雅黑 Light" panose="020B0502040204020203" pitchFamily="34" charset="-122"/>
                <a:ea typeface="微软雅黑 Light" panose="020B0502040204020203" pitchFamily="34" charset="-122"/>
              </a:defRPr>
            </a:lvl3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4" name="灯片编号占位符 3"/>
          <p:cNvSpPr>
            <a:spLocks noGrp="1"/>
          </p:cNvSpPr>
          <p:nvPr>
            <p:ph type="sldNum" sz="quarter" idx="12"/>
          </p:nvPr>
        </p:nvSpPr>
        <p:spPr>
          <a:xfrm>
            <a:off x="11537197" y="6492875"/>
            <a:ext cx="458491" cy="365125"/>
          </a:xfrm>
          <a:solidFill>
            <a:schemeClr val="bg1"/>
          </a:solidFill>
          <a:ln>
            <a:noFill/>
          </a:ln>
        </p:spPr>
        <p:txBody>
          <a:bodyPr/>
          <a:lstStyle/>
          <a:p>
            <a:fld id="{47C4BD23-150C-4A56-8E66-9482A3FB2E80}" type="slidenum">
              <a:rPr lang="zh-CN" altLang="en-US" smtClean="0"/>
              <a:t>‹#›</a:t>
            </a:fld>
            <a:endParaRPr lang="zh-CN" altLang="en-US"/>
          </a:p>
        </p:txBody>
      </p:sp>
      <p:sp>
        <p:nvSpPr>
          <p:cNvPr id="2" name="日期占位符 1"/>
          <p:cNvSpPr>
            <a:spLocks noGrp="1"/>
          </p:cNvSpPr>
          <p:nvPr>
            <p:ph type="dt" sz="half" idx="10"/>
          </p:nvPr>
        </p:nvSpPr>
        <p:spPr>
          <a:xfrm>
            <a:off x="178230" y="6501081"/>
            <a:ext cx="882111" cy="365125"/>
          </a:xfrm>
          <a:solidFill>
            <a:schemeClr val="bg1"/>
          </a:solidFill>
          <a:ln>
            <a:noFill/>
          </a:ln>
        </p:spPr>
        <p:txBody>
          <a:bodyPr/>
          <a:lstStyle/>
          <a:p>
            <a:fld id="{D79C7644-867A-4F92-AE5C-C5F4F076F134}" type="datetimeFigureOut">
              <a:rPr lang="zh-CN" altLang="en-US" smtClean="0"/>
              <a:t>2021/11/22</a:t>
            </a:fld>
            <a:endParaRPr lang="zh-CN" altLang="en-US" dirty="0"/>
          </a:p>
        </p:txBody>
      </p:sp>
      <p:sp>
        <p:nvSpPr>
          <p:cNvPr id="7" name="内容占位符 2"/>
          <p:cNvSpPr>
            <a:spLocks noGrp="1"/>
          </p:cNvSpPr>
          <p:nvPr>
            <p:ph idx="13"/>
          </p:nvPr>
        </p:nvSpPr>
        <p:spPr>
          <a:xfrm>
            <a:off x="6160576" y="275095"/>
            <a:ext cx="5835112" cy="6408549"/>
          </a:xfrm>
          <a:noFill/>
          <a:ln>
            <a:noFill/>
          </a:ln>
        </p:spPr>
        <p:txBody>
          <a:bodyPr/>
          <a:lstStyle>
            <a:lvl1pPr marL="271463" indent="-271463">
              <a:lnSpc>
                <a:spcPct val="100000"/>
              </a:lnSpc>
              <a:spcBef>
                <a:spcPts val="500"/>
              </a:spcBef>
              <a:buClr>
                <a:srgbClr val="1404E0"/>
              </a:buClr>
              <a:buSzPct val="80000"/>
              <a:buFont typeface="Wingdings" panose="05000000000000000000" pitchFamily="2" charset="2"/>
              <a:buChar char="l"/>
              <a:defRPr sz="2400">
                <a:latin typeface="微软雅黑 Light" panose="020B0502040204020203" pitchFamily="34" charset="-122"/>
                <a:ea typeface="微软雅黑 Light" panose="020B0502040204020203" pitchFamily="34" charset="-122"/>
              </a:defRPr>
            </a:lvl1pPr>
            <a:lvl2pPr marL="627063" indent="-269875">
              <a:lnSpc>
                <a:spcPct val="100000"/>
              </a:lnSpc>
              <a:spcBef>
                <a:spcPts val="500"/>
              </a:spcBef>
              <a:buClr>
                <a:srgbClr val="FF0000"/>
              </a:buClr>
              <a:buSzPct val="60000"/>
              <a:buFont typeface="Wingdings" panose="05000000000000000000" pitchFamily="2" charset="2"/>
              <a:buChar char="p"/>
              <a:defRPr>
                <a:latin typeface="微软雅黑 Light" panose="020B0502040204020203" pitchFamily="34" charset="-122"/>
                <a:ea typeface="微软雅黑 Light" panose="020B0502040204020203" pitchFamily="34" charset="-122"/>
              </a:defRPr>
            </a:lvl2pPr>
            <a:lvl3pPr marL="898525" indent="-363538">
              <a:lnSpc>
                <a:spcPct val="100000"/>
              </a:lnSpc>
              <a:spcBef>
                <a:spcPts val="500"/>
              </a:spcBef>
              <a:buClr>
                <a:schemeClr val="accent2">
                  <a:lumMod val="75000"/>
                </a:schemeClr>
              </a:buClr>
              <a:buSzPct val="133000"/>
              <a:buFont typeface="微软雅黑 Light" panose="020B0502040204020203" pitchFamily="34" charset="-122"/>
              <a:buChar char="－"/>
              <a:defRPr sz="2400">
                <a:latin typeface="微软雅黑 Light" panose="020B0502040204020203" pitchFamily="34" charset="-122"/>
                <a:ea typeface="微软雅黑 Light" panose="020B0502040204020203" pitchFamily="34" charset="-122"/>
              </a:defRPr>
            </a:lvl3pPr>
          </a:lstStyle>
          <a:p>
            <a:pPr lvl="0"/>
            <a:r>
              <a:rPr lang="zh-CN" altLang="en-US" dirty="0"/>
              <a:t>单击此处编辑母版文本样式</a:t>
            </a:r>
          </a:p>
          <a:p>
            <a:pPr lvl="1"/>
            <a:r>
              <a:rPr lang="zh-CN" altLang="en-US" dirty="0"/>
              <a:t>第二级</a:t>
            </a:r>
          </a:p>
          <a:p>
            <a:pPr lvl="2"/>
            <a:r>
              <a:rPr lang="zh-CN" altLang="en-US" dirty="0"/>
              <a:t>第三级</a:t>
            </a:r>
          </a:p>
        </p:txBody>
      </p:sp>
      <p:cxnSp>
        <p:nvCxnSpPr>
          <p:cNvPr id="8" name="直接连接符 7"/>
          <p:cNvCxnSpPr/>
          <p:nvPr userDrawn="1"/>
        </p:nvCxnSpPr>
        <p:spPr>
          <a:xfrm>
            <a:off x="6096000" y="2211711"/>
            <a:ext cx="0" cy="3030537"/>
          </a:xfrm>
          <a:prstGeom prst="line">
            <a:avLst/>
          </a:prstGeom>
          <a:ln w="28575">
            <a:solidFill>
              <a:srgbClr val="6A9C4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37673848"/>
      </p:ext>
    </p:extLst>
  </p:cSld>
  <p:clrMapOvr>
    <a:masterClrMapping/>
  </p:clrMapOvr>
  <p:hf hdr="0" ftr="0"/>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79C7644-867A-4F92-AE5C-C5F4F076F134}" type="datetimeFigureOut">
              <a:rPr lang="zh-CN" altLang="en-US" smtClean="0"/>
              <a:t>2021/11/22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7C4BD23-150C-4A56-8E66-9482A3FB2E80}"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79C7644-867A-4F92-AE5C-C5F4F076F134}" type="datetimeFigureOut">
              <a:rPr lang="zh-CN" altLang="en-US" smtClean="0"/>
              <a:t>2021/11/22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7C4BD23-150C-4A56-8E66-9482A3FB2E80}" type="slidenum">
              <a:rPr lang="zh-CN" altLang="en-US" smtClean="0"/>
              <a:t>‹#›</a:t>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79C7644-867A-4F92-AE5C-C5F4F076F134}" type="datetimeFigureOut">
              <a:rPr lang="zh-CN" altLang="en-US" smtClean="0"/>
              <a:t>2021/11/22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7C4BD23-150C-4A56-8E66-9482A3FB2E80}" type="slidenum">
              <a:rPr lang="zh-CN" altLang="en-US" smtClean="0"/>
              <a:t>‹#›</a:t>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79C7644-867A-4F92-AE5C-C5F4F076F134}" type="datetimeFigureOut">
              <a:rPr lang="zh-CN" altLang="en-US" smtClean="0"/>
              <a:t>2021/11/22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7C4BD23-150C-4A56-8E66-9482A3FB2E80}" type="slidenum">
              <a:rPr lang="zh-CN" altLang="en-US" smtClean="0"/>
              <a:t>‹#›</a:t>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封面幻灯片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1" name="图片 30" hidden="1">
            <a:extLst>
              <a:ext uri="{FF2B5EF4-FFF2-40B4-BE49-F238E27FC236}">
                <a16:creationId xmlns:a16="http://schemas.microsoft.com/office/drawing/2014/main" id="{F2CBCBBF-0EAF-B84F-ADA0-93410D833D04}"/>
              </a:ext>
            </a:extLst>
          </p:cNvPr>
          <p:cNvPicPr>
            <a:picLocks noChangeAspect="1"/>
          </p:cNvPicPr>
          <p:nvPr userDrawn="1"/>
        </p:nvPicPr>
        <p:blipFill>
          <a:blip r:embed="rId3">
            <a:alphaModFix/>
          </a:blip>
          <a:stretch>
            <a:fillRect/>
          </a:stretch>
        </p:blipFill>
        <p:spPr>
          <a:xfrm>
            <a:off x="8321" y="0"/>
            <a:ext cx="12175357" cy="6858000"/>
          </a:xfrm>
          <a:prstGeom prst="rect">
            <a:avLst/>
          </a:prstGeom>
        </p:spPr>
      </p:pic>
      <p:sp>
        <p:nvSpPr>
          <p:cNvPr id="14" name="文本占位符 50">
            <a:extLst>
              <a:ext uri="{FF2B5EF4-FFF2-40B4-BE49-F238E27FC236}">
                <a16:creationId xmlns:a16="http://schemas.microsoft.com/office/drawing/2014/main" id="{FFC82988-AC98-244F-B75B-A5D96F873D81}"/>
              </a:ext>
            </a:extLst>
          </p:cNvPr>
          <p:cNvSpPr>
            <a:spLocks noGrp="1"/>
          </p:cNvSpPr>
          <p:nvPr>
            <p:ph type="body" sz="quarter" idx="10" hasCustomPrompt="1"/>
          </p:nvPr>
        </p:nvSpPr>
        <p:spPr>
          <a:xfrm>
            <a:off x="1253502" y="1429680"/>
            <a:ext cx="6689770" cy="1319974"/>
          </a:xfrm>
        </p:spPr>
        <p:txBody>
          <a:bodyPr>
            <a:normAutofit/>
          </a:bodyPr>
          <a:lstStyle>
            <a:lvl1pPr marL="0" indent="0">
              <a:lnSpc>
                <a:spcPct val="100000"/>
              </a:lnSpc>
              <a:buNone/>
              <a:defRPr sz="3200" b="0" spc="300">
                <a:solidFill>
                  <a:schemeClr val="tx1"/>
                </a:solidFill>
                <a:latin typeface="微软雅黑" panose="020B0503020204020204" pitchFamily="34" charset="-122"/>
                <a:ea typeface="微软雅黑" panose="020B0503020204020204" pitchFamily="34" charset="-122"/>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kumimoji="1" lang="zh-CN" altLang="en-US" dirty="0"/>
              <a:t>北邮</a:t>
            </a:r>
            <a:r>
              <a:rPr kumimoji="1" lang="en-US" altLang="zh-CN" dirty="0"/>
              <a:t>&amp;</a:t>
            </a:r>
            <a:r>
              <a:rPr kumimoji="1" lang="zh-CN" altLang="en-US" dirty="0"/>
              <a:t>华为</a:t>
            </a:r>
            <a:endParaRPr kumimoji="1" lang="en-US" altLang="zh-CN" dirty="0"/>
          </a:p>
          <a:p>
            <a:pPr lvl="0"/>
            <a:r>
              <a:rPr kumimoji="1" lang="zh-CN" altLang="en-US" dirty="0"/>
              <a:t>第一期</a:t>
            </a:r>
            <a:r>
              <a:rPr kumimoji="1" lang="en-US" altLang="zh-CN" dirty="0"/>
              <a:t>XXXX</a:t>
            </a:r>
            <a:r>
              <a:rPr kumimoji="1" lang="zh-CN" altLang="en-US" dirty="0"/>
              <a:t>汇报</a:t>
            </a:r>
          </a:p>
        </p:txBody>
      </p:sp>
      <p:sp>
        <p:nvSpPr>
          <p:cNvPr id="15" name="Text Placeholder 7">
            <a:extLst>
              <a:ext uri="{FF2B5EF4-FFF2-40B4-BE49-F238E27FC236}">
                <a16:creationId xmlns:a16="http://schemas.microsoft.com/office/drawing/2014/main" id="{7F3DB8AC-5DE9-5548-8697-C9055F7FFCCB}"/>
              </a:ext>
            </a:extLst>
          </p:cNvPr>
          <p:cNvSpPr>
            <a:spLocks noGrp="1"/>
          </p:cNvSpPr>
          <p:nvPr>
            <p:ph type="body" sz="quarter" idx="11" hasCustomPrompt="1"/>
          </p:nvPr>
        </p:nvSpPr>
        <p:spPr>
          <a:xfrm>
            <a:off x="1336076" y="3669931"/>
            <a:ext cx="6535842" cy="1480457"/>
          </a:xfrm>
        </p:spPr>
        <p:txBody>
          <a:bodyPr lIns="0" tIns="0" rIns="0" bIns="0">
            <a:normAutofit/>
          </a:bodyPr>
          <a:lstStyle>
            <a:lvl1pPr marL="0" indent="0">
              <a:buNone/>
              <a:defRPr sz="1800"/>
            </a:lvl1pPr>
          </a:lstStyle>
          <a:p>
            <a:r>
              <a:rPr lang="zh-CN" altLang="en-US" dirty="0"/>
              <a:t>汇报人：</a:t>
            </a:r>
            <a:endParaRPr lang="en-US" altLang="zh-CN" dirty="0"/>
          </a:p>
          <a:p>
            <a:r>
              <a:rPr lang="zh-CN" altLang="en-US" dirty="0"/>
              <a:t>日期：</a:t>
            </a:r>
            <a:endParaRPr lang="en-US" dirty="0"/>
          </a:p>
        </p:txBody>
      </p:sp>
      <p:pic>
        <p:nvPicPr>
          <p:cNvPr id="17" name="图片 16">
            <a:extLst>
              <a:ext uri="{FF2B5EF4-FFF2-40B4-BE49-F238E27FC236}">
                <a16:creationId xmlns:a16="http://schemas.microsoft.com/office/drawing/2014/main" id="{2B936AF8-BF51-BC42-9F24-E90F4C464672}"/>
              </a:ext>
            </a:extLst>
          </p:cNvPr>
          <p:cNvPicPr>
            <a:picLocks noChangeAspect="1"/>
          </p:cNvPicPr>
          <p:nvPr userDrawn="1"/>
        </p:nvPicPr>
        <p:blipFill>
          <a:blip r:embed="rId4"/>
          <a:stretch>
            <a:fillRect/>
          </a:stretch>
        </p:blipFill>
        <p:spPr>
          <a:xfrm>
            <a:off x="10068075" y="6336530"/>
            <a:ext cx="1930165" cy="521470"/>
          </a:xfrm>
          <a:prstGeom prst="rect">
            <a:avLst/>
          </a:prstGeom>
        </p:spPr>
      </p:pic>
    </p:spTree>
    <p:extLst>
      <p:ext uri="{BB962C8B-B14F-4D97-AF65-F5344CB8AC3E}">
        <p14:creationId xmlns:p14="http://schemas.microsoft.com/office/powerpoint/2010/main" val="371287496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感谢页">
    <p:bg>
      <p:bgPr>
        <a:solidFill>
          <a:schemeClr val="bg1">
            <a:lumMod val="95000"/>
            <a:alpha val="10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45F1158-B1AA-8F41-AF0A-FEA0EC1874AC}"/>
              </a:ext>
            </a:extLst>
          </p:cNvPr>
          <p:cNvSpPr>
            <a:spLocks noGrp="1"/>
          </p:cNvSpPr>
          <p:nvPr>
            <p:ph type="title" hasCustomPrompt="1"/>
          </p:nvPr>
        </p:nvSpPr>
        <p:spPr>
          <a:xfrm>
            <a:off x="618969" y="1467870"/>
            <a:ext cx="4747358" cy="2816080"/>
          </a:xfrm>
          <a:prstGeom prst="rect">
            <a:avLst/>
          </a:prstGeom>
        </p:spPr>
        <p:txBody>
          <a:bodyPr vert="horz" lIns="91440" tIns="45720" rIns="91440" bIns="45720" rtlCol="0" anchor="t">
            <a:normAutofit/>
          </a:bodyPr>
          <a:lstStyle>
            <a:lvl1pPr>
              <a:defRPr sz="5400" b="0" i="0" baseline="0">
                <a:solidFill>
                  <a:srgbClr val="A80000"/>
                </a:solidFill>
                <a:latin typeface="+mj-ea"/>
                <a:ea typeface="+mj-ea"/>
              </a:defRPr>
            </a:lvl1pPr>
          </a:lstStyle>
          <a:p>
            <a:r>
              <a:rPr lang="en-US" dirty="0"/>
              <a:t>T</a:t>
            </a:r>
            <a:r>
              <a:rPr lang="en-US" altLang="zh-CN" dirty="0"/>
              <a:t>hank you.</a:t>
            </a:r>
            <a:endParaRPr lang="en-US" dirty="0"/>
          </a:p>
        </p:txBody>
      </p:sp>
      <p:pic>
        <p:nvPicPr>
          <p:cNvPr id="6" name="Picture 7">
            <a:extLst>
              <a:ext uri="{FF2B5EF4-FFF2-40B4-BE49-F238E27FC236}">
                <a16:creationId xmlns:a16="http://schemas.microsoft.com/office/drawing/2014/main" id="{BA792140-33FB-E045-9071-EE8DB65F2A19}"/>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973676" y="4831652"/>
            <a:ext cx="1875600" cy="405914"/>
          </a:xfrm>
          <a:prstGeom prst="rect">
            <a:avLst/>
          </a:prstGeom>
        </p:spPr>
      </p:pic>
      <p:sp>
        <p:nvSpPr>
          <p:cNvPr id="7" name="矩形 6"/>
          <p:cNvSpPr/>
          <p:nvPr userDrawn="1"/>
        </p:nvSpPr>
        <p:spPr>
          <a:xfrm>
            <a:off x="0" y="4831652"/>
            <a:ext cx="12192000" cy="2026348"/>
          </a:xfrm>
          <a:prstGeom prst="rect">
            <a:avLst/>
          </a:prstGeom>
          <a:solidFill>
            <a:srgbClr val="FEFF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userDrawn="1"/>
        </p:nvSpPr>
        <p:spPr>
          <a:xfrm>
            <a:off x="0" y="5606473"/>
            <a:ext cx="12192000" cy="1251527"/>
          </a:xfrm>
          <a:prstGeom prst="rect">
            <a:avLst/>
          </a:prstGeom>
          <a:solidFill>
            <a:srgbClr val="002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a:extLst>
              <a:ext uri="{FF2B5EF4-FFF2-40B4-BE49-F238E27FC236}">
                <a16:creationId xmlns:a16="http://schemas.microsoft.com/office/drawing/2014/main" id="{2B936AF8-BF51-BC42-9F24-E90F4C464672}"/>
              </a:ext>
            </a:extLst>
          </p:cNvPr>
          <p:cNvPicPr>
            <a:picLocks noChangeAspect="1"/>
          </p:cNvPicPr>
          <p:nvPr userDrawn="1"/>
        </p:nvPicPr>
        <p:blipFill>
          <a:blip r:embed="rId3"/>
          <a:stretch>
            <a:fillRect/>
          </a:stretch>
        </p:blipFill>
        <p:spPr>
          <a:xfrm>
            <a:off x="9849276" y="6232236"/>
            <a:ext cx="1930165" cy="521470"/>
          </a:xfrm>
          <a:prstGeom prst="rect">
            <a:avLst/>
          </a:prstGeom>
        </p:spPr>
      </p:pic>
    </p:spTree>
    <p:extLst>
      <p:ext uri="{BB962C8B-B14F-4D97-AF65-F5344CB8AC3E}">
        <p14:creationId xmlns:p14="http://schemas.microsoft.com/office/powerpoint/2010/main" val="12642855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bg>
      <p:bgPr>
        <a:pattFill prst="pct5">
          <a:fgClr>
            <a:srgbClr val="DCECE0"/>
          </a:fgClr>
          <a:bgClr>
            <a:schemeClr val="bg1"/>
          </a:bgClr>
        </a:patt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310800" y="82169"/>
            <a:ext cx="11570400" cy="699796"/>
          </a:xfrm>
        </p:spPr>
        <p:txBody>
          <a:bodyPr>
            <a:normAutofit/>
          </a:bodyPr>
          <a:lstStyle>
            <a:lvl1pPr algn="ctr">
              <a:defRPr lang="zh-CN" altLang="en-US" sz="2800" b="1" dirty="0">
                <a:solidFill>
                  <a:schemeClr val="accent5">
                    <a:lumMod val="75000"/>
                  </a:schemeClr>
                </a:solidFill>
                <a:latin typeface="+mn-lt"/>
                <a:ea typeface="微软雅黑" panose="020B0503020204020204" pitchFamily="2" charset="-122"/>
              </a:defRPr>
            </a:lvl1pPr>
          </a:lstStyle>
          <a:p>
            <a:r>
              <a:rPr lang="zh-CN" altLang="en-US" dirty="0"/>
              <a:t>单击此处编辑母版标题样式</a:t>
            </a:r>
          </a:p>
        </p:txBody>
      </p:sp>
      <p:sp>
        <p:nvSpPr>
          <p:cNvPr id="3" name="内容占位符 2"/>
          <p:cNvSpPr>
            <a:spLocks noGrp="1"/>
          </p:cNvSpPr>
          <p:nvPr>
            <p:ph idx="1"/>
          </p:nvPr>
        </p:nvSpPr>
        <p:spPr>
          <a:xfrm>
            <a:off x="198362" y="772634"/>
            <a:ext cx="11834414" cy="5813231"/>
          </a:xfrm>
        </p:spPr>
        <p:txBody>
          <a:bodyPr/>
          <a:lstStyle>
            <a:lvl1pPr marL="269875" indent="-269875">
              <a:lnSpc>
                <a:spcPct val="100000"/>
              </a:lnSpc>
              <a:spcBef>
                <a:spcPts val="560"/>
              </a:spcBef>
              <a:buClr>
                <a:srgbClr val="0B32D9"/>
              </a:buClr>
              <a:buSzPct val="60000"/>
              <a:buFont typeface="Wingdings" panose="05000000000000000000" pitchFamily="2" charset="2"/>
              <a:buChar char="n"/>
              <a:defRPr sz="2400">
                <a:latin typeface="+mn-lt"/>
                <a:ea typeface="微软雅黑 Light" panose="020B0502040204020203" pitchFamily="34" charset="-122"/>
                <a:cs typeface="Arial" panose="020B0604020202020204" pitchFamily="34" charset="0"/>
              </a:defRPr>
            </a:lvl1pPr>
            <a:lvl2pPr marL="627063" indent="-269875">
              <a:lnSpc>
                <a:spcPct val="100000"/>
              </a:lnSpc>
              <a:buClr>
                <a:srgbClr val="FF0000"/>
              </a:buClr>
              <a:buSzPct val="50000"/>
              <a:buFont typeface="Wingdings" panose="05000000000000000000" pitchFamily="2" charset="2"/>
              <a:buChar char="p"/>
              <a:defRPr>
                <a:latin typeface="+mn-lt"/>
                <a:ea typeface="微软雅黑 Light" panose="020B0502040204020203" pitchFamily="34" charset="-122"/>
                <a:cs typeface="Arial" panose="020B0604020202020204" pitchFamily="34" charset="0"/>
              </a:defRPr>
            </a:lvl2pPr>
            <a:lvl3pPr marL="806450" indent="-271463">
              <a:lnSpc>
                <a:spcPct val="100000"/>
              </a:lnSpc>
              <a:buClr>
                <a:schemeClr val="accent2">
                  <a:lumMod val="75000"/>
                </a:schemeClr>
              </a:buClr>
              <a:buSzPct val="133000"/>
              <a:buFont typeface="微软雅黑 Light" panose="020B0502040204020203" pitchFamily="34" charset="-122"/>
              <a:buChar char="－"/>
              <a:tabLst>
                <a:tab pos="806450" algn="l"/>
              </a:tabLst>
              <a:defRPr sz="2400">
                <a:latin typeface="+mn-lt"/>
                <a:ea typeface="微软雅黑 Light" panose="020B0502040204020203" pitchFamily="34" charset="-122"/>
                <a:cs typeface="Arial" panose="020B0604020202020204" pitchFamily="34" charset="0"/>
              </a:defRPr>
            </a:lvl3pPr>
            <a:lvl4pPr marL="1371600" indent="0">
              <a:buNone/>
              <a:defRPr/>
            </a:lvl4pPr>
            <a:lvl5pPr marL="1828800" indent="0">
              <a:buNone/>
              <a:defRPr/>
            </a:lvl5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4" name="日期占位符 3"/>
          <p:cNvSpPr>
            <a:spLocks noGrp="1"/>
          </p:cNvSpPr>
          <p:nvPr>
            <p:ph type="dt" sz="half" idx="10"/>
          </p:nvPr>
        </p:nvSpPr>
        <p:spPr>
          <a:xfrm>
            <a:off x="302400" y="6578116"/>
            <a:ext cx="2743200" cy="365125"/>
          </a:xfrm>
        </p:spPr>
        <p:txBody>
          <a:bodyPr/>
          <a:lstStyle>
            <a:lvl1pPr>
              <a:defRPr sz="1000"/>
            </a:lvl1pPr>
          </a:lstStyle>
          <a:p>
            <a:fld id="{D79C7644-867A-4F92-AE5C-C5F4F076F134}" type="datetimeFigureOut">
              <a:rPr lang="zh-CN" altLang="en-US" smtClean="0"/>
              <a:pPr/>
              <a:t>2021/11/22</a:t>
            </a:fld>
            <a:endParaRPr lang="zh-CN" altLang="en-US" dirty="0"/>
          </a:p>
        </p:txBody>
      </p:sp>
      <p:sp>
        <p:nvSpPr>
          <p:cNvPr id="5" name="页脚占位符 4"/>
          <p:cNvSpPr>
            <a:spLocks noGrp="1"/>
          </p:cNvSpPr>
          <p:nvPr>
            <p:ph type="ftr" sz="quarter" idx="11"/>
          </p:nvPr>
        </p:nvSpPr>
        <p:spPr>
          <a:xfrm>
            <a:off x="4038600" y="6492875"/>
            <a:ext cx="4114800" cy="365125"/>
          </a:xfrm>
        </p:spPr>
        <p:txBody>
          <a:bodyPr/>
          <a:lstStyle/>
          <a:p>
            <a:endParaRPr lang="zh-CN" altLang="en-US" dirty="0"/>
          </a:p>
        </p:txBody>
      </p:sp>
      <p:sp>
        <p:nvSpPr>
          <p:cNvPr id="6" name="灯片编号占位符 5"/>
          <p:cNvSpPr>
            <a:spLocks noGrp="1"/>
          </p:cNvSpPr>
          <p:nvPr>
            <p:ph type="sldNum" sz="quarter" idx="12"/>
          </p:nvPr>
        </p:nvSpPr>
        <p:spPr>
          <a:xfrm>
            <a:off x="9419029" y="6578115"/>
            <a:ext cx="2743200" cy="365125"/>
          </a:xfrm>
        </p:spPr>
        <p:txBody>
          <a:bodyPr/>
          <a:lstStyle>
            <a:lvl1pPr>
              <a:defRPr sz="1000"/>
            </a:lvl1pPr>
          </a:lstStyle>
          <a:p>
            <a:fld id="{47C4BD23-150C-4A56-8E66-9482A3FB2E80}" type="slidenum">
              <a:rPr lang="zh-CN" altLang="en-US" smtClean="0"/>
              <a:pPr/>
              <a:t>‹#›</a:t>
            </a:fld>
            <a:endParaRPr lang="zh-CN" altLang="en-US" dirty="0"/>
          </a:p>
        </p:txBody>
      </p:sp>
      <p:cxnSp>
        <p:nvCxnSpPr>
          <p:cNvPr id="8" name="直接连接符 7"/>
          <p:cNvCxnSpPr/>
          <p:nvPr userDrawn="1"/>
        </p:nvCxnSpPr>
        <p:spPr>
          <a:xfrm>
            <a:off x="302400" y="717987"/>
            <a:ext cx="10871878" cy="0"/>
          </a:xfrm>
          <a:prstGeom prst="line">
            <a:avLst/>
          </a:prstGeom>
          <a:ln w="28575">
            <a:solidFill>
              <a:srgbClr val="92D050"/>
            </a:solidFill>
            <a:prstDash val="solid"/>
          </a:ln>
        </p:spPr>
        <p:style>
          <a:lnRef idx="1">
            <a:schemeClr val="accent1"/>
          </a:lnRef>
          <a:fillRef idx="0">
            <a:schemeClr val="accent1"/>
          </a:fillRef>
          <a:effectRef idx="0">
            <a:schemeClr val="accent1"/>
          </a:effectRef>
          <a:fontRef idx="minor">
            <a:schemeClr val="tx1"/>
          </a:fontRef>
        </p:style>
      </p:cxnSp>
    </p:spTree>
  </p:cSld>
  <p:clrMapOvr>
    <a:masterClrMapping/>
  </p:clrMapOvr>
  <p:hf hdr="0" ftr="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标题和内容">
    <p:bg>
      <p:bgPr>
        <a:solidFill>
          <a:srgbClr val="DCECE0">
            <a:alpha val="23000"/>
          </a:srgbClr>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302400" y="0"/>
            <a:ext cx="11570400" cy="705173"/>
          </a:xfrm>
        </p:spPr>
        <p:txBody>
          <a:bodyPr>
            <a:normAutofit/>
          </a:bodyPr>
          <a:lstStyle>
            <a:lvl1pPr algn="ctr">
              <a:defRPr sz="2800" b="1">
                <a:latin typeface="微软雅黑 Light" panose="020B0502040204020203" pitchFamily="34" charset="-122"/>
                <a:ea typeface="微软雅黑 Light" panose="020B0502040204020203" pitchFamily="34" charset="-122"/>
              </a:defRPr>
            </a:lvl1pPr>
          </a:lstStyle>
          <a:p>
            <a:r>
              <a:rPr lang="zh-CN" altLang="en-US" dirty="0"/>
              <a:t>单击此处编辑母版标题样式</a:t>
            </a:r>
          </a:p>
        </p:txBody>
      </p:sp>
      <p:sp>
        <p:nvSpPr>
          <p:cNvPr id="3" name="内容占位符 2"/>
          <p:cNvSpPr>
            <a:spLocks noGrp="1"/>
          </p:cNvSpPr>
          <p:nvPr>
            <p:ph idx="1"/>
          </p:nvPr>
        </p:nvSpPr>
        <p:spPr>
          <a:xfrm>
            <a:off x="302400" y="867905"/>
            <a:ext cx="5793600" cy="5594888"/>
          </a:xfrm>
        </p:spPr>
        <p:txBody>
          <a:bodyPr/>
          <a:lstStyle>
            <a:lvl1pPr marL="228600" indent="-228600">
              <a:lnSpc>
                <a:spcPct val="100000"/>
              </a:lnSpc>
              <a:buClr>
                <a:srgbClr val="1404E0"/>
              </a:buClr>
              <a:buSzPct val="80000"/>
              <a:buFont typeface="Wingdings" panose="05000000000000000000" pitchFamily="2" charset="2"/>
              <a:buChar char="l"/>
              <a:defRPr sz="2400">
                <a:latin typeface="微软雅黑 Light" panose="020B0502040204020203" pitchFamily="34" charset="-122"/>
                <a:ea typeface="微软雅黑 Light" panose="020B0502040204020203" pitchFamily="34" charset="-122"/>
              </a:defRPr>
            </a:lvl1pPr>
            <a:lvl2pPr marL="627063" indent="-269875">
              <a:lnSpc>
                <a:spcPct val="100000"/>
              </a:lnSpc>
              <a:buClr>
                <a:srgbClr val="FF0000"/>
              </a:buClr>
              <a:buSzPct val="60000"/>
              <a:buFont typeface="Wingdings" panose="05000000000000000000" pitchFamily="2" charset="2"/>
              <a:buChar char="p"/>
              <a:defRPr>
                <a:latin typeface="微软雅黑 Light" panose="020B0502040204020203" pitchFamily="34" charset="-122"/>
                <a:ea typeface="微软雅黑 Light" panose="020B0502040204020203" pitchFamily="34" charset="-122"/>
              </a:defRPr>
            </a:lvl2pPr>
            <a:lvl3pPr marL="806450" indent="-271463">
              <a:lnSpc>
                <a:spcPct val="100000"/>
              </a:lnSpc>
              <a:buClr>
                <a:schemeClr val="accent2">
                  <a:lumMod val="75000"/>
                </a:schemeClr>
              </a:buClr>
              <a:buSzPct val="133000"/>
              <a:buFont typeface="微软雅黑 Light" panose="020B0502040204020203" pitchFamily="34" charset="-122"/>
              <a:buChar char="－"/>
              <a:tabLst>
                <a:tab pos="806450" algn="l"/>
              </a:tabLst>
              <a:defRPr sz="2400">
                <a:latin typeface="微软雅黑 Light" panose="020B0502040204020203" pitchFamily="34" charset="-122"/>
                <a:ea typeface="微软雅黑 Light" panose="020B0502040204020203" pitchFamily="34" charset="-122"/>
              </a:defRPr>
            </a:lvl3pPr>
            <a:lvl4pPr marL="1371600" indent="0">
              <a:buNone/>
              <a:defRPr/>
            </a:lvl4pPr>
            <a:lvl5pPr marL="1828800" indent="0">
              <a:buNone/>
              <a:defRPr/>
            </a:lvl5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4" name="日期占位符 3"/>
          <p:cNvSpPr>
            <a:spLocks noGrp="1"/>
          </p:cNvSpPr>
          <p:nvPr>
            <p:ph type="dt" sz="half" idx="10"/>
          </p:nvPr>
        </p:nvSpPr>
        <p:spPr>
          <a:xfrm>
            <a:off x="302400" y="6492875"/>
            <a:ext cx="2743200" cy="365125"/>
          </a:xfrm>
        </p:spPr>
        <p:txBody>
          <a:bodyPr/>
          <a:lstStyle/>
          <a:p>
            <a:fld id="{D79C7644-867A-4F92-AE5C-C5F4F076F134}" type="datetimeFigureOut">
              <a:rPr lang="zh-CN" altLang="en-US" smtClean="0"/>
              <a:t>2021/11/22</a:t>
            </a:fld>
            <a:endParaRPr lang="zh-CN" altLang="en-US" dirty="0"/>
          </a:p>
        </p:txBody>
      </p:sp>
      <p:sp>
        <p:nvSpPr>
          <p:cNvPr id="5" name="页脚占位符 4"/>
          <p:cNvSpPr>
            <a:spLocks noGrp="1"/>
          </p:cNvSpPr>
          <p:nvPr>
            <p:ph type="ftr" sz="quarter" idx="11"/>
          </p:nvPr>
        </p:nvSpPr>
        <p:spPr>
          <a:xfrm>
            <a:off x="4038600" y="6492875"/>
            <a:ext cx="4114800" cy="365125"/>
          </a:xfrm>
        </p:spPr>
        <p:txBody>
          <a:bodyPr/>
          <a:lstStyle/>
          <a:p>
            <a:endParaRPr lang="zh-CN" altLang="en-US"/>
          </a:p>
        </p:txBody>
      </p:sp>
      <p:sp>
        <p:nvSpPr>
          <p:cNvPr id="6" name="灯片编号占位符 5"/>
          <p:cNvSpPr>
            <a:spLocks noGrp="1"/>
          </p:cNvSpPr>
          <p:nvPr>
            <p:ph type="sldNum" sz="quarter" idx="12"/>
          </p:nvPr>
        </p:nvSpPr>
        <p:spPr>
          <a:xfrm>
            <a:off x="9131084" y="6492875"/>
            <a:ext cx="2743200" cy="365125"/>
          </a:xfrm>
        </p:spPr>
        <p:txBody>
          <a:bodyPr/>
          <a:lstStyle/>
          <a:p>
            <a:fld id="{47C4BD23-150C-4A56-8E66-9482A3FB2E80}" type="slidenum">
              <a:rPr lang="zh-CN" altLang="en-US" smtClean="0"/>
              <a:t>‹#›</a:t>
            </a:fld>
            <a:endParaRPr lang="zh-CN" altLang="en-US"/>
          </a:p>
        </p:txBody>
      </p:sp>
      <p:cxnSp>
        <p:nvCxnSpPr>
          <p:cNvPr id="8" name="直接连接符 7"/>
          <p:cNvCxnSpPr/>
          <p:nvPr userDrawn="1"/>
        </p:nvCxnSpPr>
        <p:spPr>
          <a:xfrm>
            <a:off x="302400" y="717987"/>
            <a:ext cx="10871878" cy="0"/>
          </a:xfrm>
          <a:prstGeom prst="line">
            <a:avLst/>
          </a:prstGeom>
          <a:ln w="28575">
            <a:solidFill>
              <a:srgbClr val="92D050"/>
            </a:solidFill>
          </a:ln>
        </p:spPr>
        <p:style>
          <a:lnRef idx="1">
            <a:schemeClr val="accent1"/>
          </a:lnRef>
          <a:fillRef idx="0">
            <a:schemeClr val="accent1"/>
          </a:fillRef>
          <a:effectRef idx="0">
            <a:schemeClr val="accent1"/>
          </a:effectRef>
          <a:fontRef idx="minor">
            <a:schemeClr val="tx1"/>
          </a:fontRef>
        </p:style>
      </p:cxnSp>
      <p:sp>
        <p:nvSpPr>
          <p:cNvPr id="9" name="内容占位符 2"/>
          <p:cNvSpPr>
            <a:spLocks noGrp="1"/>
          </p:cNvSpPr>
          <p:nvPr>
            <p:ph idx="13"/>
          </p:nvPr>
        </p:nvSpPr>
        <p:spPr>
          <a:xfrm>
            <a:off x="6160576" y="865322"/>
            <a:ext cx="5729024" cy="5594888"/>
          </a:xfrm>
        </p:spPr>
        <p:txBody>
          <a:bodyPr/>
          <a:lstStyle>
            <a:lvl1pPr marL="228600" indent="-228600">
              <a:lnSpc>
                <a:spcPct val="100000"/>
              </a:lnSpc>
              <a:buClr>
                <a:srgbClr val="1404E0"/>
              </a:buClr>
              <a:buSzPct val="80000"/>
              <a:buFont typeface="Wingdings" panose="05000000000000000000" pitchFamily="2" charset="2"/>
              <a:buChar char="l"/>
              <a:defRPr sz="2400">
                <a:latin typeface="微软雅黑 Light" panose="020B0502040204020203" pitchFamily="34" charset="-122"/>
                <a:ea typeface="微软雅黑 Light" panose="020B0502040204020203" pitchFamily="34" charset="-122"/>
              </a:defRPr>
            </a:lvl1pPr>
            <a:lvl2pPr marL="627063" indent="-269875">
              <a:lnSpc>
                <a:spcPct val="100000"/>
              </a:lnSpc>
              <a:buClr>
                <a:srgbClr val="FF0000"/>
              </a:buClr>
              <a:buSzPct val="60000"/>
              <a:buFont typeface="Wingdings" panose="05000000000000000000" pitchFamily="2" charset="2"/>
              <a:buChar char="p"/>
              <a:defRPr>
                <a:latin typeface="微软雅黑 Light" panose="020B0502040204020203" pitchFamily="34" charset="-122"/>
                <a:ea typeface="微软雅黑 Light" panose="020B0502040204020203" pitchFamily="34" charset="-122"/>
              </a:defRPr>
            </a:lvl2pPr>
            <a:lvl3pPr marL="806450" indent="-271463">
              <a:lnSpc>
                <a:spcPct val="100000"/>
              </a:lnSpc>
              <a:buClr>
                <a:schemeClr val="accent2">
                  <a:lumMod val="75000"/>
                </a:schemeClr>
              </a:buClr>
              <a:buSzPct val="133000"/>
              <a:buFont typeface="微软雅黑 Light" panose="020B0502040204020203" pitchFamily="34" charset="-122"/>
              <a:buChar char="－"/>
              <a:tabLst>
                <a:tab pos="806450" algn="l"/>
              </a:tabLst>
              <a:defRPr sz="2400">
                <a:latin typeface="微软雅黑 Light" panose="020B0502040204020203" pitchFamily="34" charset="-122"/>
                <a:ea typeface="微软雅黑 Light" panose="020B0502040204020203" pitchFamily="34" charset="-122"/>
              </a:defRPr>
            </a:lvl3pPr>
            <a:lvl4pPr marL="1371600" indent="0">
              <a:buNone/>
              <a:defRPr/>
            </a:lvl4pPr>
            <a:lvl5pPr marL="1828800" indent="0">
              <a:buNone/>
              <a:defRPr/>
            </a:lvl5pPr>
          </a:lstStyle>
          <a:p>
            <a:pPr lvl="0"/>
            <a:r>
              <a:rPr lang="zh-CN" altLang="en-US" dirty="0"/>
              <a:t>单击此处编辑母版文本样式</a:t>
            </a:r>
          </a:p>
          <a:p>
            <a:pPr lvl="1"/>
            <a:r>
              <a:rPr lang="zh-CN" altLang="en-US" dirty="0"/>
              <a:t>第二级</a:t>
            </a:r>
          </a:p>
          <a:p>
            <a:pPr lvl="2"/>
            <a:r>
              <a:rPr lang="zh-CN" altLang="en-US" dirty="0"/>
              <a:t>第三级</a:t>
            </a:r>
          </a:p>
        </p:txBody>
      </p:sp>
      <p:cxnSp>
        <p:nvCxnSpPr>
          <p:cNvPr id="10" name="直接连接符 9"/>
          <p:cNvCxnSpPr/>
          <p:nvPr userDrawn="1"/>
        </p:nvCxnSpPr>
        <p:spPr>
          <a:xfrm>
            <a:off x="6096000" y="2420937"/>
            <a:ext cx="0" cy="3030537"/>
          </a:xfrm>
          <a:prstGeom prst="line">
            <a:avLst/>
          </a:prstGeom>
          <a:ln w="9525">
            <a:solidFill>
              <a:srgbClr val="6A9C4E"/>
            </a:solidFill>
            <a:prstDash val="dash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28042054"/>
      </p:ext>
    </p:extLst>
  </p:cSld>
  <p:clrMapOvr>
    <a:masterClrMapping/>
  </p:clrMapOvr>
  <p:hf hdr="0" ftr="0"/>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D79C7644-867A-4F92-AE5C-C5F4F076F134}" type="datetimeFigureOut">
              <a:rPr lang="zh-CN" altLang="en-US" smtClean="0"/>
              <a:t>2021/11/22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7C4BD23-150C-4A56-8E66-9482A3FB2E80}"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D79C7644-867A-4F92-AE5C-C5F4F076F134}" type="datetimeFigureOut">
              <a:rPr lang="zh-CN" altLang="en-US" smtClean="0"/>
              <a:t>2021/11/22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7C4BD23-150C-4A56-8E66-9482A3FB2E80}"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D79C7644-867A-4F92-AE5C-C5F4F076F134}" type="datetimeFigureOut">
              <a:rPr lang="zh-CN" altLang="en-US" smtClean="0"/>
              <a:t>2021/11/22</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7C4BD23-150C-4A56-8E66-9482A3FB2E80}"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79C7644-867A-4F92-AE5C-C5F4F076F134}" type="datetimeFigureOut">
              <a:rPr lang="zh-CN" altLang="en-US" smtClean="0"/>
              <a:t>2021/11/22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7C4BD23-150C-4A56-8E66-9482A3FB2E80}"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5" name="矩形 4"/>
          <p:cNvSpPr/>
          <p:nvPr userDrawn="1"/>
        </p:nvSpPr>
        <p:spPr>
          <a:xfrm>
            <a:off x="178230" y="275095"/>
            <a:ext cx="11817458" cy="6408549"/>
          </a:xfrm>
          <a:prstGeom prst="rect">
            <a:avLst/>
          </a:prstGeom>
          <a:noFill/>
          <a:ln w="19050">
            <a:solidFill>
              <a:srgbClr val="00B05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内容占位符 2"/>
          <p:cNvSpPr>
            <a:spLocks noGrp="1"/>
          </p:cNvSpPr>
          <p:nvPr>
            <p:ph idx="1"/>
          </p:nvPr>
        </p:nvSpPr>
        <p:spPr>
          <a:xfrm>
            <a:off x="268636" y="286719"/>
            <a:ext cx="11719303" cy="6408549"/>
          </a:xfrm>
          <a:noFill/>
          <a:ln>
            <a:noFill/>
          </a:ln>
        </p:spPr>
        <p:txBody>
          <a:bodyPr/>
          <a:lstStyle>
            <a:lvl1pPr marL="271463" indent="-271463">
              <a:lnSpc>
                <a:spcPct val="100000"/>
              </a:lnSpc>
              <a:spcBef>
                <a:spcPts val="500"/>
              </a:spcBef>
              <a:buClr>
                <a:srgbClr val="1404E0"/>
              </a:buClr>
              <a:buSzPct val="80000"/>
              <a:buFont typeface="Wingdings" panose="05000000000000000000" pitchFamily="2" charset="2"/>
              <a:buChar char="l"/>
              <a:defRPr sz="2400">
                <a:latin typeface="微软雅黑 Light" panose="020B0502040204020203" pitchFamily="34" charset="-122"/>
                <a:ea typeface="微软雅黑 Light" panose="020B0502040204020203" pitchFamily="34" charset="-122"/>
              </a:defRPr>
            </a:lvl1pPr>
            <a:lvl2pPr marL="627063" indent="-269875">
              <a:lnSpc>
                <a:spcPct val="100000"/>
              </a:lnSpc>
              <a:spcBef>
                <a:spcPts val="500"/>
              </a:spcBef>
              <a:buClr>
                <a:srgbClr val="FF0000"/>
              </a:buClr>
              <a:buSzPct val="60000"/>
              <a:buFont typeface="Wingdings" panose="05000000000000000000" pitchFamily="2" charset="2"/>
              <a:buChar char="p"/>
              <a:defRPr>
                <a:latin typeface="微软雅黑 Light" panose="020B0502040204020203" pitchFamily="34" charset="-122"/>
                <a:ea typeface="微软雅黑 Light" panose="020B0502040204020203" pitchFamily="34" charset="-122"/>
              </a:defRPr>
            </a:lvl2pPr>
            <a:lvl3pPr marL="898525" indent="-363538">
              <a:lnSpc>
                <a:spcPct val="100000"/>
              </a:lnSpc>
              <a:spcBef>
                <a:spcPts val="500"/>
              </a:spcBef>
              <a:buClr>
                <a:schemeClr val="accent2">
                  <a:lumMod val="75000"/>
                </a:schemeClr>
              </a:buClr>
              <a:buSzPct val="133000"/>
              <a:buFont typeface="微软雅黑 Light" panose="020B0502040204020203" pitchFamily="34" charset="-122"/>
              <a:buChar char="－"/>
              <a:defRPr sz="2400">
                <a:latin typeface="微软雅黑 Light" panose="020B0502040204020203" pitchFamily="34" charset="-122"/>
                <a:ea typeface="微软雅黑 Light" panose="020B0502040204020203" pitchFamily="34" charset="-122"/>
              </a:defRPr>
            </a:lvl3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4" name="灯片编号占位符 3"/>
          <p:cNvSpPr>
            <a:spLocks noGrp="1"/>
          </p:cNvSpPr>
          <p:nvPr>
            <p:ph type="sldNum" sz="quarter" idx="12"/>
          </p:nvPr>
        </p:nvSpPr>
        <p:spPr>
          <a:xfrm>
            <a:off x="11537197" y="6492875"/>
            <a:ext cx="458491" cy="365125"/>
          </a:xfrm>
          <a:solidFill>
            <a:schemeClr val="bg1"/>
          </a:solidFill>
          <a:ln>
            <a:noFill/>
          </a:ln>
        </p:spPr>
        <p:txBody>
          <a:bodyPr/>
          <a:lstStyle/>
          <a:p>
            <a:fld id="{47C4BD23-150C-4A56-8E66-9482A3FB2E80}" type="slidenum">
              <a:rPr lang="zh-CN" altLang="en-US" smtClean="0"/>
              <a:t>‹#›</a:t>
            </a:fld>
            <a:endParaRPr lang="zh-CN" altLang="en-US"/>
          </a:p>
        </p:txBody>
      </p:sp>
      <p:sp>
        <p:nvSpPr>
          <p:cNvPr id="2" name="日期占位符 1"/>
          <p:cNvSpPr>
            <a:spLocks noGrp="1"/>
          </p:cNvSpPr>
          <p:nvPr>
            <p:ph type="dt" sz="half" idx="10"/>
          </p:nvPr>
        </p:nvSpPr>
        <p:spPr>
          <a:xfrm>
            <a:off x="178230" y="6501081"/>
            <a:ext cx="1244170" cy="365125"/>
          </a:xfrm>
          <a:solidFill>
            <a:schemeClr val="bg1"/>
          </a:solidFill>
          <a:ln>
            <a:noFill/>
          </a:ln>
        </p:spPr>
        <p:txBody>
          <a:bodyPr/>
          <a:lstStyle/>
          <a:p>
            <a:fld id="{D79C7644-867A-4F92-AE5C-C5F4F076F134}" type="datetimeFigureOut">
              <a:rPr lang="zh-CN" altLang="en-US" smtClean="0"/>
              <a:t>2021/11/22</a:t>
            </a:fld>
            <a:endParaRPr lang="zh-CN" altLang="en-US" dirty="0"/>
          </a:p>
        </p:txBody>
      </p:sp>
    </p:spTree>
  </p:cSld>
  <p:clrMapOvr>
    <a:masterClrMapping/>
  </p:clrMapOvr>
  <p:hf hdr="0" ftr="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空白">
    <p:spTree>
      <p:nvGrpSpPr>
        <p:cNvPr id="1" name=""/>
        <p:cNvGrpSpPr/>
        <p:nvPr/>
      </p:nvGrpSpPr>
      <p:grpSpPr>
        <a:xfrm>
          <a:off x="0" y="0"/>
          <a:ext cx="0" cy="0"/>
          <a:chOff x="0" y="0"/>
          <a:chExt cx="0" cy="0"/>
        </a:xfrm>
      </p:grpSpPr>
      <p:sp>
        <p:nvSpPr>
          <p:cNvPr id="6" name="内容占位符 2"/>
          <p:cNvSpPr>
            <a:spLocks noGrp="1"/>
          </p:cNvSpPr>
          <p:nvPr>
            <p:ph idx="1"/>
          </p:nvPr>
        </p:nvSpPr>
        <p:spPr>
          <a:xfrm>
            <a:off x="178230" y="310703"/>
            <a:ext cx="11749481" cy="6265188"/>
          </a:xfrm>
          <a:noFill/>
          <a:ln w="19050">
            <a:solidFill>
              <a:srgbClr val="92D050"/>
            </a:solidFill>
            <a:prstDash val="solid"/>
          </a:ln>
          <a:effectLst/>
        </p:spPr>
        <p:txBody>
          <a:bodyPr/>
          <a:lstStyle>
            <a:lvl1pPr marL="271463" indent="-271463">
              <a:lnSpc>
                <a:spcPct val="100000"/>
              </a:lnSpc>
              <a:spcBef>
                <a:spcPts val="500"/>
              </a:spcBef>
              <a:buClr>
                <a:srgbClr val="1404E0"/>
              </a:buClr>
              <a:buSzPct val="80000"/>
              <a:buFont typeface="Wingdings" panose="05000000000000000000" pitchFamily="2" charset="2"/>
              <a:buChar char="l"/>
              <a:defRPr sz="2400">
                <a:latin typeface="+mn-lt"/>
                <a:ea typeface="微软雅黑 Light" panose="020B0502040204020203" pitchFamily="34" charset="-122"/>
              </a:defRPr>
            </a:lvl1pPr>
            <a:lvl2pPr marL="627063" indent="-269875">
              <a:lnSpc>
                <a:spcPct val="100000"/>
              </a:lnSpc>
              <a:spcBef>
                <a:spcPts val="500"/>
              </a:spcBef>
              <a:buClr>
                <a:srgbClr val="FF0000"/>
              </a:buClr>
              <a:buSzPct val="60000"/>
              <a:buFont typeface="Wingdings" panose="05000000000000000000" pitchFamily="2" charset="2"/>
              <a:buChar char="p"/>
              <a:defRPr>
                <a:latin typeface="+mn-lt"/>
                <a:ea typeface="微软雅黑 Light" panose="020B0502040204020203" pitchFamily="34" charset="-122"/>
              </a:defRPr>
            </a:lvl2pPr>
            <a:lvl3pPr marL="898525" indent="-363538">
              <a:lnSpc>
                <a:spcPct val="100000"/>
              </a:lnSpc>
              <a:spcBef>
                <a:spcPts val="500"/>
              </a:spcBef>
              <a:buClr>
                <a:schemeClr val="accent2">
                  <a:lumMod val="75000"/>
                </a:schemeClr>
              </a:buClr>
              <a:buSzPct val="133000"/>
              <a:buFont typeface="微软雅黑 Light" panose="020B0502040204020203" pitchFamily="34" charset="-122"/>
              <a:buChar char="－"/>
              <a:defRPr sz="2400">
                <a:latin typeface="+mn-lt"/>
                <a:ea typeface="微软雅黑 Light" panose="020B0502040204020203" pitchFamily="34" charset="-122"/>
              </a:defRPr>
            </a:lvl3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2" name="日期占位符 1"/>
          <p:cNvSpPr>
            <a:spLocks noGrp="1"/>
          </p:cNvSpPr>
          <p:nvPr>
            <p:ph type="dt" sz="half" idx="10"/>
          </p:nvPr>
        </p:nvSpPr>
        <p:spPr>
          <a:xfrm>
            <a:off x="178230" y="6540286"/>
            <a:ext cx="882111" cy="371959"/>
          </a:xfrm>
          <a:noFill/>
          <a:ln>
            <a:noFill/>
          </a:ln>
        </p:spPr>
        <p:txBody>
          <a:bodyPr/>
          <a:lstStyle>
            <a:lvl1pPr>
              <a:defRPr sz="1000"/>
            </a:lvl1pPr>
          </a:lstStyle>
          <a:p>
            <a:fld id="{D79C7644-867A-4F92-AE5C-C5F4F076F134}" type="datetimeFigureOut">
              <a:rPr lang="zh-CN" altLang="en-US" smtClean="0"/>
              <a:pPr/>
              <a:t>2021/11/22</a:t>
            </a:fld>
            <a:endParaRPr lang="zh-CN" altLang="en-US" dirty="0"/>
          </a:p>
        </p:txBody>
      </p:sp>
      <p:sp>
        <p:nvSpPr>
          <p:cNvPr id="4" name="灯片编号占位符 3"/>
          <p:cNvSpPr>
            <a:spLocks noGrp="1"/>
          </p:cNvSpPr>
          <p:nvPr>
            <p:ph type="sldNum" sz="quarter" idx="12"/>
          </p:nvPr>
        </p:nvSpPr>
        <p:spPr>
          <a:xfrm>
            <a:off x="11555279" y="6575891"/>
            <a:ext cx="458491" cy="300748"/>
          </a:xfrm>
          <a:noFill/>
          <a:ln>
            <a:noFill/>
          </a:ln>
        </p:spPr>
        <p:txBody>
          <a:bodyPr/>
          <a:lstStyle/>
          <a:p>
            <a:fld id="{47C4BD23-150C-4A56-8E66-9482A3FB2E80}" type="slidenum">
              <a:rPr lang="zh-CN" altLang="en-US" smtClean="0"/>
              <a:t>‹#›</a:t>
            </a:fld>
            <a:endParaRPr lang="zh-CN" altLang="en-US" dirty="0"/>
          </a:p>
        </p:txBody>
      </p:sp>
    </p:spTree>
    <p:extLst>
      <p:ext uri="{BB962C8B-B14F-4D97-AF65-F5344CB8AC3E}">
        <p14:creationId xmlns:p14="http://schemas.microsoft.com/office/powerpoint/2010/main" val="501674821"/>
      </p:ext>
    </p:extLst>
  </p:cSld>
  <p:clrMapOvr>
    <a:masterClrMapping/>
  </p:clrMapOvr>
  <p:hf hdr="0" ftr="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79C7644-867A-4F92-AE5C-C5F4F076F134}" type="datetimeFigureOut">
              <a:rPr lang="zh-CN" altLang="en-US" smtClean="0"/>
              <a:t>2021/11/22</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7C4BD23-150C-4A56-8E66-9482A3FB2E80}"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62" r:id="rId9"/>
    <p:sldLayoutId id="2147483661" r:id="rId10"/>
    <p:sldLayoutId id="2147483656" r:id="rId11"/>
    <p:sldLayoutId id="2147483657" r:id="rId12"/>
    <p:sldLayoutId id="2147483658" r:id="rId13"/>
    <p:sldLayoutId id="2147483659" r:id="rId14"/>
    <p:sldLayoutId id="2147483663" r:id="rId15"/>
    <p:sldLayoutId id="2147483664"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slide" Target="slide54.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slide" Target="slide64.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D2D72B36-652F-7340-A4C9-5FC485D17866}"/>
              </a:ext>
            </a:extLst>
          </p:cNvPr>
          <p:cNvSpPr>
            <a:spLocks noGrp="1"/>
          </p:cNvSpPr>
          <p:nvPr>
            <p:ph type="body" sz="quarter" idx="10"/>
          </p:nvPr>
        </p:nvSpPr>
        <p:spPr>
          <a:xfrm>
            <a:off x="1043376" y="2372416"/>
            <a:ext cx="7307757" cy="1476165"/>
          </a:xfrm>
        </p:spPr>
        <p:txBody>
          <a:bodyPr>
            <a:normAutofit/>
          </a:bodyPr>
          <a:lstStyle/>
          <a:p>
            <a:r>
              <a:rPr kumimoji="1" lang="en-US" altLang="zh-CN" b="1" dirty="0">
                <a:solidFill>
                  <a:srgbClr val="FFC000"/>
                </a:solidFill>
                <a:effectLst>
                  <a:outerShdw blurRad="50800" dist="38100" dir="5400000" algn="t" rotWithShape="0">
                    <a:prstClr val="black">
                      <a:alpha val="40000"/>
                    </a:prstClr>
                  </a:outerShdw>
                </a:effectLst>
              </a:rPr>
              <a:t>Data Storage Structures</a:t>
            </a:r>
            <a:endParaRPr kumimoji="1" lang="en-US" altLang="zh-CN" sz="2800" b="1" dirty="0">
              <a:solidFill>
                <a:srgbClr val="FFC000"/>
              </a:solidFill>
              <a:effectLst>
                <a:outerShdw blurRad="50800" dist="38100" dir="5400000" algn="t" rotWithShape="0">
                  <a:prstClr val="black">
                    <a:alpha val="40000"/>
                  </a:prstClr>
                </a:outerShdw>
              </a:effectLst>
            </a:endParaRPr>
          </a:p>
          <a:p>
            <a:r>
              <a:rPr kumimoji="1" lang="en-US" altLang="zh-CN" sz="2800" b="1" dirty="0">
                <a:solidFill>
                  <a:srgbClr val="FFC000"/>
                </a:solidFill>
                <a:effectLst>
                  <a:outerShdw blurRad="50800" dist="38100" dir="5400000" algn="t" rotWithShape="0">
                    <a:prstClr val="black">
                      <a:alpha val="40000"/>
                    </a:prstClr>
                  </a:outerShdw>
                </a:effectLst>
              </a:rPr>
              <a:t>— Chapter 13</a:t>
            </a:r>
            <a:endParaRPr kumimoji="1" lang="zh-CN" altLang="en-US" sz="2800" b="1" dirty="0">
              <a:solidFill>
                <a:srgbClr val="FFC000"/>
              </a:solidFill>
              <a:effectLst>
                <a:outerShdw blurRad="50800" dist="38100" dir="5400000" algn="t" rotWithShape="0">
                  <a:prstClr val="black">
                    <a:alpha val="40000"/>
                  </a:prstClr>
                </a:outerShdw>
              </a:effectLst>
            </a:endParaRPr>
          </a:p>
        </p:txBody>
      </p:sp>
      <p:sp>
        <p:nvSpPr>
          <p:cNvPr id="3" name="文本占位符 2">
            <a:extLst>
              <a:ext uri="{FF2B5EF4-FFF2-40B4-BE49-F238E27FC236}">
                <a16:creationId xmlns:a16="http://schemas.microsoft.com/office/drawing/2014/main" id="{613DF926-1F02-CD48-B954-DEF285DB63C2}"/>
              </a:ext>
            </a:extLst>
          </p:cNvPr>
          <p:cNvSpPr>
            <a:spLocks noGrp="1"/>
          </p:cNvSpPr>
          <p:nvPr>
            <p:ph type="body" sz="quarter" idx="11"/>
          </p:nvPr>
        </p:nvSpPr>
        <p:spPr>
          <a:xfrm>
            <a:off x="126073" y="5247341"/>
            <a:ext cx="9731141" cy="1547905"/>
          </a:xfrm>
        </p:spPr>
        <p:txBody>
          <a:bodyPr>
            <a:normAutofit/>
          </a:bodyPr>
          <a:lstStyle/>
          <a:p>
            <a:endParaRPr kumimoji="1" lang="en-US" altLang="zh-CN" b="1" dirty="0">
              <a:solidFill>
                <a:srgbClr val="C00000"/>
              </a:solidFill>
              <a:effectLst>
                <a:outerShdw blurRad="50800" dist="38100" dir="5400000" algn="t" rotWithShape="0">
                  <a:prstClr val="black">
                    <a:alpha val="40000"/>
                  </a:prstClr>
                </a:outerShdw>
              </a:effectLst>
            </a:endParaRPr>
          </a:p>
          <a:p>
            <a:r>
              <a:rPr kumimoji="1" lang="zh-CN" altLang="en-US" sz="2200" b="1" dirty="0">
                <a:solidFill>
                  <a:schemeClr val="bg1"/>
                </a:solidFill>
                <a:effectLst>
                  <a:outerShdw blurRad="50800" dist="38100" dir="5400000" algn="t" rotWithShape="0">
                    <a:prstClr val="black">
                      <a:alpha val="40000"/>
                    </a:prstClr>
                  </a:outerShdw>
                </a:effectLst>
              </a:rPr>
              <a:t>叶文</a:t>
            </a:r>
            <a:endParaRPr kumimoji="1" lang="en-US" altLang="zh-CN" sz="2200" b="1" dirty="0">
              <a:solidFill>
                <a:schemeClr val="bg1"/>
              </a:solidFill>
              <a:effectLst>
                <a:outerShdw blurRad="50800" dist="38100" dir="5400000" algn="t" rotWithShape="0">
                  <a:prstClr val="black">
                    <a:alpha val="40000"/>
                  </a:prstClr>
                </a:outerShdw>
              </a:effectLst>
            </a:endParaRPr>
          </a:p>
          <a:p>
            <a:r>
              <a:rPr kumimoji="1" lang="en-US" altLang="zh-CN" b="1" dirty="0">
                <a:solidFill>
                  <a:schemeClr val="bg1"/>
                </a:solidFill>
                <a:effectLst>
                  <a:outerShdw blurRad="50800" dist="38100" dir="5400000" algn="t" rotWithShape="0">
                    <a:prstClr val="black">
                      <a:alpha val="40000"/>
                    </a:prstClr>
                  </a:outerShdw>
                </a:effectLst>
              </a:rPr>
              <a:t>yewen@bupt.edu.cn</a:t>
            </a:r>
          </a:p>
          <a:p>
            <a:r>
              <a:rPr kumimoji="1" lang="en-US" altLang="zh-CN" b="1" dirty="0">
                <a:solidFill>
                  <a:schemeClr val="bg1"/>
                </a:solidFill>
                <a:effectLst>
                  <a:outerShdw blurRad="50800" dist="38100" dir="5400000" algn="t" rotWithShape="0">
                    <a:prstClr val="black">
                      <a:alpha val="40000"/>
                    </a:prstClr>
                  </a:outerShdw>
                </a:effectLst>
              </a:rPr>
              <a:t>School of Computer Science (National Pilot Software Engineering School)</a:t>
            </a:r>
          </a:p>
          <a:p>
            <a:endParaRPr kumimoji="1" lang="zh-CN" altLang="en-US" sz="2200" b="1" dirty="0">
              <a:solidFill>
                <a:schemeClr val="bg1"/>
              </a:solidFill>
              <a:effectLst>
                <a:outerShdw blurRad="50800" dist="38100" dir="5400000" algn="t" rotWithShape="0">
                  <a:prstClr val="black">
                    <a:alpha val="40000"/>
                  </a:prstClr>
                </a:outerShdw>
              </a:effectLst>
            </a:endParaRPr>
          </a:p>
        </p:txBody>
      </p:sp>
      <p:sp>
        <p:nvSpPr>
          <p:cNvPr id="4" name="文本框 3">
            <a:extLst>
              <a:ext uri="{FF2B5EF4-FFF2-40B4-BE49-F238E27FC236}">
                <a16:creationId xmlns:a16="http://schemas.microsoft.com/office/drawing/2014/main" id="{4B107B4D-D003-4629-A26F-46A60352BF2F}"/>
              </a:ext>
            </a:extLst>
          </p:cNvPr>
          <p:cNvSpPr txBox="1"/>
          <p:nvPr/>
        </p:nvSpPr>
        <p:spPr>
          <a:xfrm>
            <a:off x="5146040" y="4485583"/>
            <a:ext cx="1608133" cy="430887"/>
          </a:xfrm>
          <a:prstGeom prst="rect">
            <a:avLst/>
          </a:prstGeom>
          <a:noFill/>
        </p:spPr>
        <p:txBody>
          <a:bodyPr wrap="none" rtlCol="0">
            <a:spAutoFit/>
          </a:bodyPr>
          <a:lstStyle/>
          <a:p>
            <a:r>
              <a:rPr kumimoji="1" lang="en-US" altLang="zh-CN" sz="2200" b="1" dirty="0">
                <a:solidFill>
                  <a:schemeClr val="bg1"/>
                </a:solidFill>
                <a:effectLst>
                  <a:outerShdw blurRad="50800" dist="38100" dir="5400000" algn="t" rotWithShape="0">
                    <a:prstClr val="black">
                      <a:alpha val="40000"/>
                    </a:prstClr>
                  </a:outerShdw>
                </a:effectLst>
              </a:rPr>
              <a:t>2021</a:t>
            </a:r>
            <a:r>
              <a:rPr kumimoji="1" lang="zh-CN" altLang="en-US" sz="2200" b="1" dirty="0">
                <a:solidFill>
                  <a:schemeClr val="bg1"/>
                </a:solidFill>
                <a:effectLst>
                  <a:outerShdw blurRad="50800" dist="38100" dir="5400000" algn="t" rotWithShape="0">
                    <a:prstClr val="black">
                      <a:alpha val="40000"/>
                    </a:prstClr>
                  </a:outerShdw>
                </a:effectLst>
              </a:rPr>
              <a:t>年</a:t>
            </a:r>
            <a:r>
              <a:rPr kumimoji="1" lang="en-US" altLang="zh-CN" sz="2200" b="1" dirty="0">
                <a:solidFill>
                  <a:schemeClr val="bg1"/>
                </a:solidFill>
                <a:effectLst>
                  <a:outerShdw blurRad="50800" dist="38100" dir="5400000" algn="t" rotWithShape="0">
                    <a:prstClr val="black">
                      <a:alpha val="40000"/>
                    </a:prstClr>
                  </a:outerShdw>
                </a:effectLst>
              </a:rPr>
              <a:t>11</a:t>
            </a:r>
            <a:r>
              <a:rPr kumimoji="1" lang="zh-CN" altLang="en-US" sz="2200" b="1" dirty="0">
                <a:solidFill>
                  <a:schemeClr val="bg1"/>
                </a:solidFill>
                <a:effectLst>
                  <a:outerShdw blurRad="50800" dist="38100" dir="5400000" algn="t" rotWithShape="0">
                    <a:prstClr val="black">
                      <a:alpha val="40000"/>
                    </a:prstClr>
                  </a:outerShdw>
                </a:effectLst>
              </a:rPr>
              <a:t>月</a:t>
            </a:r>
          </a:p>
        </p:txBody>
      </p:sp>
    </p:spTree>
    <p:extLst>
      <p:ext uri="{BB962C8B-B14F-4D97-AF65-F5344CB8AC3E}">
        <p14:creationId xmlns:p14="http://schemas.microsoft.com/office/powerpoint/2010/main" val="42174021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2514131-01F1-45BA-81DD-08FEBA52F040}"/>
              </a:ext>
            </a:extLst>
          </p:cNvPr>
          <p:cNvSpPr>
            <a:spLocks noGrp="1"/>
          </p:cNvSpPr>
          <p:nvPr>
            <p:ph type="title"/>
          </p:nvPr>
        </p:nvSpPr>
        <p:spPr/>
        <p:txBody>
          <a:bodyPr/>
          <a:lstStyle/>
          <a:p>
            <a:r>
              <a:rPr lang="en-US" altLang="zh-CN" dirty="0"/>
              <a:t>Free Lists</a:t>
            </a:r>
            <a:endParaRPr lang="zh-CN" altLang="en-US" dirty="0"/>
          </a:p>
        </p:txBody>
      </p:sp>
      <p:sp>
        <p:nvSpPr>
          <p:cNvPr id="3" name="内容占位符 2">
            <a:extLst>
              <a:ext uri="{FF2B5EF4-FFF2-40B4-BE49-F238E27FC236}">
                <a16:creationId xmlns:a16="http://schemas.microsoft.com/office/drawing/2014/main" id="{6240D44E-2860-471A-A70A-303AEBE08123}"/>
              </a:ext>
            </a:extLst>
          </p:cNvPr>
          <p:cNvSpPr>
            <a:spLocks noGrp="1"/>
          </p:cNvSpPr>
          <p:nvPr>
            <p:ph idx="1"/>
          </p:nvPr>
        </p:nvSpPr>
        <p:spPr/>
        <p:txBody>
          <a:bodyPr/>
          <a:lstStyle/>
          <a:p>
            <a:r>
              <a:rPr lang="en-US" altLang="zh-CN" dirty="0">
                <a:cs typeface="Times New Roman" pitchFamily="18" charset="0"/>
              </a:rPr>
              <a:t>Store the address of the first deleted record in the file header.</a:t>
            </a:r>
          </a:p>
          <a:p>
            <a:r>
              <a:rPr lang="en-US" altLang="zh-CN" dirty="0">
                <a:cs typeface="Times New Roman" pitchFamily="18" charset="0"/>
              </a:rPr>
              <a:t>Use this first record to store the address of the second deleted record, and so on</a:t>
            </a:r>
          </a:p>
          <a:p>
            <a:r>
              <a:rPr lang="en-US" altLang="zh-CN" dirty="0">
                <a:cs typeface="Times New Roman" pitchFamily="18" charset="0"/>
              </a:rPr>
              <a:t>Can think of these stored addresses as </a:t>
            </a:r>
            <a:r>
              <a:rPr lang="en-US" altLang="zh-CN" dirty="0">
                <a:solidFill>
                  <a:srgbClr val="000099"/>
                </a:solidFill>
                <a:cs typeface="Times New Roman" pitchFamily="18" charset="0"/>
              </a:rPr>
              <a:t>pointers</a:t>
            </a:r>
            <a:r>
              <a:rPr lang="en-US" altLang="zh-CN" i="1" dirty="0">
                <a:cs typeface="Times New Roman" pitchFamily="18" charset="0"/>
              </a:rPr>
              <a:t> </a:t>
            </a:r>
            <a:r>
              <a:rPr lang="en-US" altLang="zh-CN" dirty="0">
                <a:cs typeface="Times New Roman" pitchFamily="18" charset="0"/>
              </a:rPr>
              <a:t>since they “point” to the location of a record.</a:t>
            </a:r>
          </a:p>
          <a:p>
            <a:r>
              <a:rPr lang="en-US" altLang="zh-CN" dirty="0">
                <a:cs typeface="Times New Roman" pitchFamily="18" charset="0"/>
              </a:rPr>
              <a:t>More space efficient representation:  reuse space for normal attributes of free records to store pointers.  (No pointers stored in in-use records.)</a:t>
            </a:r>
          </a:p>
          <a:p>
            <a:endParaRPr lang="zh-CN" altLang="en-US" dirty="0"/>
          </a:p>
        </p:txBody>
      </p:sp>
      <p:sp>
        <p:nvSpPr>
          <p:cNvPr id="4" name="日期占位符 3">
            <a:extLst>
              <a:ext uri="{FF2B5EF4-FFF2-40B4-BE49-F238E27FC236}">
                <a16:creationId xmlns:a16="http://schemas.microsoft.com/office/drawing/2014/main" id="{B5B71619-401B-4E12-BB5D-CD667F0A304E}"/>
              </a:ext>
            </a:extLst>
          </p:cNvPr>
          <p:cNvSpPr>
            <a:spLocks noGrp="1"/>
          </p:cNvSpPr>
          <p:nvPr>
            <p:ph type="dt" sz="half" idx="10"/>
          </p:nvPr>
        </p:nvSpPr>
        <p:spPr/>
        <p:txBody>
          <a:bodyPr/>
          <a:lstStyle/>
          <a:p>
            <a:fld id="{E7C3BE6D-1A99-4929-8DB4-7D5A91E965F8}" type="datetime1">
              <a:rPr lang="zh-CN" altLang="en-US" smtClean="0"/>
              <a:t>2021/11/22</a:t>
            </a:fld>
            <a:endParaRPr lang="zh-CN" altLang="en-US" dirty="0"/>
          </a:p>
        </p:txBody>
      </p:sp>
      <p:sp>
        <p:nvSpPr>
          <p:cNvPr id="5" name="灯片编号占位符 4">
            <a:extLst>
              <a:ext uri="{FF2B5EF4-FFF2-40B4-BE49-F238E27FC236}">
                <a16:creationId xmlns:a16="http://schemas.microsoft.com/office/drawing/2014/main" id="{C27BB897-9544-4FC2-BAB6-D067CB760B0C}"/>
              </a:ext>
            </a:extLst>
          </p:cNvPr>
          <p:cNvSpPr>
            <a:spLocks noGrp="1"/>
          </p:cNvSpPr>
          <p:nvPr>
            <p:ph type="sldNum" sz="quarter" idx="12"/>
          </p:nvPr>
        </p:nvSpPr>
        <p:spPr/>
        <p:txBody>
          <a:bodyPr/>
          <a:lstStyle/>
          <a:p>
            <a:fld id="{47C4BD23-150C-4A56-8E66-9482A3FB2E80}" type="slidenum">
              <a:rPr lang="zh-CN" altLang="en-US" smtClean="0"/>
              <a:pPr/>
              <a:t>10</a:t>
            </a:fld>
            <a:endParaRPr lang="zh-CN" altLang="en-US" dirty="0"/>
          </a:p>
        </p:txBody>
      </p:sp>
      <p:pic>
        <p:nvPicPr>
          <p:cNvPr id="6" name="Picture 11">
            <a:extLst>
              <a:ext uri="{FF2B5EF4-FFF2-40B4-BE49-F238E27FC236}">
                <a16:creationId xmlns:a16="http://schemas.microsoft.com/office/drawing/2014/main" id="{DF02A408-12B1-4B0C-AD55-2F47A36E27E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59960" y="3472965"/>
            <a:ext cx="4946650" cy="3105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4">
            <a:extLst>
              <a:ext uri="{FF2B5EF4-FFF2-40B4-BE49-F238E27FC236}">
                <a16:creationId xmlns:a16="http://schemas.microsoft.com/office/drawing/2014/main" id="{3826438A-6DAA-454E-8B81-242727CBF69C}"/>
              </a:ext>
            </a:extLst>
          </p:cNvPr>
          <p:cNvSpPr txBox="1">
            <a:spLocks noChangeArrowheads="1"/>
          </p:cNvSpPr>
          <p:nvPr/>
        </p:nvSpPr>
        <p:spPr bwMode="auto">
          <a:xfrm>
            <a:off x="1155120" y="4609615"/>
            <a:ext cx="3457575" cy="831850"/>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eaLnBrk="1" hangingPunct="1"/>
            <a:r>
              <a:rPr lang="en-US" altLang="zh-CN" dirty="0">
                <a:latin typeface="+mn-lt"/>
              </a:rPr>
              <a:t>all records are stored in  a noncontiguous space</a:t>
            </a:r>
            <a:endParaRPr lang="zh-CN" altLang="en-US" dirty="0">
              <a:latin typeface="+mn-lt"/>
            </a:endParaRPr>
          </a:p>
        </p:txBody>
      </p:sp>
    </p:spTree>
    <p:extLst>
      <p:ext uri="{BB962C8B-B14F-4D97-AF65-F5344CB8AC3E}">
        <p14:creationId xmlns:p14="http://schemas.microsoft.com/office/powerpoint/2010/main" val="27190790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EDDF9C-8F80-4A40-821F-D23EF4A60A50}"/>
              </a:ext>
            </a:extLst>
          </p:cNvPr>
          <p:cNvSpPr>
            <a:spLocks noGrp="1"/>
          </p:cNvSpPr>
          <p:nvPr>
            <p:ph type="title"/>
          </p:nvPr>
        </p:nvSpPr>
        <p:spPr/>
        <p:txBody>
          <a:bodyPr/>
          <a:lstStyle/>
          <a:p>
            <a:r>
              <a:rPr lang="en-US" altLang="zh-CN" dirty="0"/>
              <a:t>Variable-Length Records</a:t>
            </a:r>
            <a:endParaRPr lang="zh-CN" altLang="en-US" dirty="0"/>
          </a:p>
        </p:txBody>
      </p:sp>
      <p:sp>
        <p:nvSpPr>
          <p:cNvPr id="3" name="内容占位符 2">
            <a:extLst>
              <a:ext uri="{FF2B5EF4-FFF2-40B4-BE49-F238E27FC236}">
                <a16:creationId xmlns:a16="http://schemas.microsoft.com/office/drawing/2014/main" id="{0DE75E05-06C3-4FB1-A51B-6F1384DDB396}"/>
              </a:ext>
            </a:extLst>
          </p:cNvPr>
          <p:cNvSpPr>
            <a:spLocks noGrp="1"/>
          </p:cNvSpPr>
          <p:nvPr>
            <p:ph idx="1"/>
          </p:nvPr>
        </p:nvSpPr>
        <p:spPr/>
        <p:txBody>
          <a:bodyPr>
            <a:normAutofit/>
          </a:bodyPr>
          <a:lstStyle/>
          <a:p>
            <a:r>
              <a:rPr lang="en-US" altLang="zh-CN" dirty="0">
                <a:cs typeface="Times New Roman" pitchFamily="18" charset="0"/>
              </a:rPr>
              <a:t>Variable-length records arise in database systems in several ways:</a:t>
            </a:r>
          </a:p>
          <a:p>
            <a:pPr lvl="1"/>
            <a:r>
              <a:rPr lang="en-US" altLang="zh-CN" dirty="0">
                <a:ea typeface="ＭＳ Ｐゴシック" pitchFamily="34" charset="-128"/>
                <a:cs typeface="Times New Roman" pitchFamily="18" charset="0"/>
              </a:rPr>
              <a:t>storage of multiple record types in a file, e.g. </a:t>
            </a:r>
            <a:r>
              <a:rPr lang="en-US" altLang="zh-CN" dirty="0" err="1">
                <a:cs typeface="Times New Roman" pitchFamily="18" charset="0"/>
              </a:rPr>
              <a:t>Multitable</a:t>
            </a:r>
            <a:r>
              <a:rPr lang="en-US" altLang="zh-CN" dirty="0">
                <a:cs typeface="Times New Roman" pitchFamily="18" charset="0"/>
              </a:rPr>
              <a:t> Clustering File Organization in 10.6.2</a:t>
            </a:r>
            <a:endParaRPr lang="en-US" altLang="zh-CN" dirty="0">
              <a:ea typeface="ＭＳ Ｐゴシック" pitchFamily="34" charset="-128"/>
            </a:endParaRPr>
          </a:p>
          <a:p>
            <a:pPr lvl="1"/>
            <a:r>
              <a:rPr lang="en-US" altLang="zh-CN" dirty="0">
                <a:ea typeface="ＭＳ Ｐゴシック" pitchFamily="34" charset="-128"/>
              </a:rPr>
              <a:t>record types that allow variable lengths for one or more fields such as strings (</a:t>
            </a:r>
            <a:r>
              <a:rPr lang="en-US" altLang="zh-CN" b="1" dirty="0">
                <a:ea typeface="ＭＳ Ｐゴシック" pitchFamily="34" charset="-128"/>
              </a:rPr>
              <a:t>varchar</a:t>
            </a:r>
            <a:r>
              <a:rPr lang="en-US" altLang="zh-CN" dirty="0">
                <a:ea typeface="ＭＳ Ｐゴシック" pitchFamily="34" charset="-128"/>
              </a:rPr>
              <a:t>)</a:t>
            </a:r>
          </a:p>
          <a:p>
            <a:pPr lvl="1"/>
            <a:r>
              <a:rPr lang="en-US" altLang="zh-CN" dirty="0">
                <a:ea typeface="ＭＳ Ｐゴシック" pitchFamily="34" charset="-128"/>
              </a:rPr>
              <a:t>record types that allow repeating fields, e.g. multi-set, multi-value attribute (used in some older data models).</a:t>
            </a:r>
          </a:p>
          <a:p>
            <a:pPr>
              <a:lnSpc>
                <a:spcPct val="110000"/>
              </a:lnSpc>
            </a:pPr>
            <a:r>
              <a:rPr lang="en-US" altLang="zh-CN" dirty="0">
                <a:cs typeface="Times New Roman" pitchFamily="18" charset="0"/>
              </a:rPr>
              <a:t>E.g.   </a:t>
            </a:r>
            <a:r>
              <a:rPr lang="en-US" altLang="zh-CN" sz="2400" b="1" dirty="0"/>
              <a:t>type</a:t>
            </a:r>
            <a:r>
              <a:rPr lang="en-US" altLang="zh-CN" sz="2400" dirty="0"/>
              <a:t> </a:t>
            </a:r>
            <a:r>
              <a:rPr lang="en-US" altLang="zh-CN" sz="2400" i="1" dirty="0"/>
              <a:t>account-list</a:t>
            </a:r>
            <a:r>
              <a:rPr lang="en-US" altLang="zh-CN" sz="2400" dirty="0"/>
              <a:t> = </a:t>
            </a:r>
            <a:r>
              <a:rPr lang="en-US" altLang="zh-CN" sz="2400" b="1" dirty="0"/>
              <a:t>record</a:t>
            </a:r>
          </a:p>
          <a:p>
            <a:pPr eaLnBrk="1" hangingPunct="1">
              <a:lnSpc>
                <a:spcPct val="90000"/>
              </a:lnSpc>
              <a:buClr>
                <a:schemeClr val="folHlink"/>
              </a:buClr>
              <a:buSzPct val="60000"/>
              <a:buFont typeface="Wingdings" pitchFamily="2" charset="2"/>
              <a:buNone/>
            </a:pPr>
            <a:r>
              <a:rPr lang="en-US" altLang="zh-CN" sz="2400" dirty="0"/>
              <a:t>                                            </a:t>
            </a:r>
            <a:r>
              <a:rPr lang="en-US" altLang="zh-CN" sz="2400" i="1" dirty="0"/>
              <a:t>branch-name</a:t>
            </a:r>
            <a:r>
              <a:rPr lang="en-US" altLang="zh-CN" sz="2400" dirty="0"/>
              <a:t>: char(22)</a:t>
            </a:r>
          </a:p>
          <a:p>
            <a:pPr eaLnBrk="1" hangingPunct="1">
              <a:lnSpc>
                <a:spcPct val="90000"/>
              </a:lnSpc>
              <a:buClr>
                <a:schemeClr val="folHlink"/>
              </a:buClr>
              <a:buSzPct val="60000"/>
              <a:buFont typeface="Wingdings" pitchFamily="2" charset="2"/>
              <a:buNone/>
            </a:pPr>
            <a:r>
              <a:rPr lang="en-US" altLang="zh-CN" sz="2400" dirty="0"/>
              <a:t>                                            </a:t>
            </a:r>
            <a:r>
              <a:rPr lang="en-US" altLang="zh-CN" sz="2400" i="1" dirty="0"/>
              <a:t>account-info</a:t>
            </a:r>
            <a:r>
              <a:rPr lang="en-US" altLang="zh-CN" sz="2400" dirty="0"/>
              <a:t>: array[1.. ∞] of </a:t>
            </a:r>
          </a:p>
          <a:p>
            <a:pPr eaLnBrk="1" hangingPunct="1">
              <a:lnSpc>
                <a:spcPct val="90000"/>
              </a:lnSpc>
              <a:buClr>
                <a:schemeClr val="folHlink"/>
              </a:buClr>
              <a:buSzPct val="60000"/>
              <a:buFont typeface="Wingdings" pitchFamily="2" charset="2"/>
              <a:buNone/>
            </a:pPr>
            <a:r>
              <a:rPr lang="en-US" altLang="zh-CN" sz="2400" dirty="0"/>
              <a:t>                                                     </a:t>
            </a:r>
            <a:r>
              <a:rPr lang="en-US" altLang="zh-CN" sz="2400" b="1" dirty="0"/>
              <a:t>record</a:t>
            </a:r>
          </a:p>
          <a:p>
            <a:pPr eaLnBrk="1" hangingPunct="1">
              <a:lnSpc>
                <a:spcPct val="90000"/>
              </a:lnSpc>
              <a:buClr>
                <a:schemeClr val="folHlink"/>
              </a:buClr>
              <a:buSzPct val="60000"/>
              <a:buFont typeface="Wingdings" pitchFamily="2" charset="2"/>
              <a:buNone/>
            </a:pPr>
            <a:r>
              <a:rPr lang="en-US" altLang="zh-CN" sz="2400" dirty="0"/>
              <a:t>                                                          </a:t>
            </a:r>
            <a:r>
              <a:rPr lang="en-US" altLang="zh-CN" sz="2400" i="1" dirty="0"/>
              <a:t>account-number</a:t>
            </a:r>
            <a:r>
              <a:rPr lang="en-US" altLang="zh-CN" sz="2400" dirty="0"/>
              <a:t> : char(10)</a:t>
            </a:r>
          </a:p>
          <a:p>
            <a:pPr eaLnBrk="1" hangingPunct="1">
              <a:lnSpc>
                <a:spcPct val="90000"/>
              </a:lnSpc>
              <a:buClr>
                <a:schemeClr val="folHlink"/>
              </a:buClr>
              <a:buSzPct val="60000"/>
              <a:buFont typeface="Wingdings" pitchFamily="2" charset="2"/>
              <a:buNone/>
            </a:pPr>
            <a:r>
              <a:rPr lang="en-US" altLang="zh-CN" sz="2400" dirty="0"/>
              <a:t>                                                          </a:t>
            </a:r>
            <a:r>
              <a:rPr lang="en-US" altLang="zh-CN" sz="2400" i="1" dirty="0"/>
              <a:t>balance </a:t>
            </a:r>
            <a:r>
              <a:rPr lang="en-US" altLang="zh-CN" sz="2400" dirty="0"/>
              <a:t>:   real</a:t>
            </a:r>
          </a:p>
          <a:p>
            <a:pPr eaLnBrk="1" hangingPunct="1">
              <a:lnSpc>
                <a:spcPct val="90000"/>
              </a:lnSpc>
              <a:buClr>
                <a:schemeClr val="folHlink"/>
              </a:buClr>
              <a:buSzPct val="60000"/>
              <a:buFont typeface="Wingdings" pitchFamily="2" charset="2"/>
              <a:buNone/>
            </a:pPr>
            <a:r>
              <a:rPr lang="en-US" altLang="zh-CN" sz="2400" dirty="0"/>
              <a:t>                                                      </a:t>
            </a:r>
            <a:r>
              <a:rPr lang="en-US" altLang="zh-CN" sz="2400" b="1" dirty="0"/>
              <a:t>end</a:t>
            </a:r>
          </a:p>
          <a:p>
            <a:pPr eaLnBrk="1" hangingPunct="1">
              <a:lnSpc>
                <a:spcPct val="90000"/>
              </a:lnSpc>
              <a:buClr>
                <a:schemeClr val="folHlink"/>
              </a:buClr>
              <a:buSzPct val="60000"/>
              <a:buFont typeface="Wingdings" pitchFamily="2" charset="2"/>
              <a:buNone/>
            </a:pPr>
            <a:r>
              <a:rPr lang="en-US" altLang="zh-CN" sz="2400" dirty="0"/>
              <a:t>                                          </a:t>
            </a:r>
            <a:r>
              <a:rPr lang="en-US" altLang="zh-CN" sz="2400" b="1" dirty="0"/>
              <a:t>end</a:t>
            </a:r>
            <a:endParaRPr lang="zh-CN" altLang="en-US" dirty="0"/>
          </a:p>
        </p:txBody>
      </p:sp>
      <p:sp>
        <p:nvSpPr>
          <p:cNvPr id="4" name="日期占位符 3">
            <a:extLst>
              <a:ext uri="{FF2B5EF4-FFF2-40B4-BE49-F238E27FC236}">
                <a16:creationId xmlns:a16="http://schemas.microsoft.com/office/drawing/2014/main" id="{04E55820-CB77-4F2F-A0F0-47F3698DCDE2}"/>
              </a:ext>
            </a:extLst>
          </p:cNvPr>
          <p:cNvSpPr>
            <a:spLocks noGrp="1"/>
          </p:cNvSpPr>
          <p:nvPr>
            <p:ph type="dt" sz="half" idx="10"/>
          </p:nvPr>
        </p:nvSpPr>
        <p:spPr/>
        <p:txBody>
          <a:bodyPr/>
          <a:lstStyle/>
          <a:p>
            <a:fld id="{EC607865-AB60-4462-8D60-B4D536DBBAE4}" type="datetime1">
              <a:rPr lang="zh-CN" altLang="en-US" smtClean="0"/>
              <a:t>2021/11/22</a:t>
            </a:fld>
            <a:endParaRPr lang="zh-CN" altLang="en-US" dirty="0"/>
          </a:p>
        </p:txBody>
      </p:sp>
      <p:sp>
        <p:nvSpPr>
          <p:cNvPr id="5" name="灯片编号占位符 4">
            <a:extLst>
              <a:ext uri="{FF2B5EF4-FFF2-40B4-BE49-F238E27FC236}">
                <a16:creationId xmlns:a16="http://schemas.microsoft.com/office/drawing/2014/main" id="{7563B44D-8EDE-4A89-B351-BE537FF55D39}"/>
              </a:ext>
            </a:extLst>
          </p:cNvPr>
          <p:cNvSpPr>
            <a:spLocks noGrp="1"/>
          </p:cNvSpPr>
          <p:nvPr>
            <p:ph type="sldNum" sz="quarter" idx="12"/>
          </p:nvPr>
        </p:nvSpPr>
        <p:spPr/>
        <p:txBody>
          <a:bodyPr/>
          <a:lstStyle/>
          <a:p>
            <a:fld id="{47C4BD23-150C-4A56-8E66-9482A3FB2E80}" type="slidenum">
              <a:rPr lang="zh-CN" altLang="en-US" smtClean="0"/>
              <a:pPr/>
              <a:t>11</a:t>
            </a:fld>
            <a:endParaRPr lang="zh-CN" altLang="en-US" dirty="0"/>
          </a:p>
        </p:txBody>
      </p:sp>
    </p:spTree>
    <p:extLst>
      <p:ext uri="{BB962C8B-B14F-4D97-AF65-F5344CB8AC3E}">
        <p14:creationId xmlns:p14="http://schemas.microsoft.com/office/powerpoint/2010/main" val="40288213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66D09-B179-4E9B-9FFE-4CAFCDCD60FA}"/>
              </a:ext>
            </a:extLst>
          </p:cNvPr>
          <p:cNvSpPr>
            <a:spLocks noGrp="1"/>
          </p:cNvSpPr>
          <p:nvPr>
            <p:ph type="title"/>
          </p:nvPr>
        </p:nvSpPr>
        <p:spPr/>
        <p:txBody>
          <a:bodyPr/>
          <a:lstStyle/>
          <a:p>
            <a:r>
              <a:rPr lang="en-US" altLang="zh-CN" dirty="0"/>
              <a:t>How to store variable-length records in block</a:t>
            </a:r>
            <a:endParaRPr lang="zh-CN" altLang="en-US" dirty="0"/>
          </a:p>
        </p:txBody>
      </p:sp>
      <p:sp>
        <p:nvSpPr>
          <p:cNvPr id="3" name="内容占位符 2">
            <a:extLst>
              <a:ext uri="{FF2B5EF4-FFF2-40B4-BE49-F238E27FC236}">
                <a16:creationId xmlns:a16="http://schemas.microsoft.com/office/drawing/2014/main" id="{28B56DA9-6A16-4869-AE4D-7002624BAE39}"/>
              </a:ext>
            </a:extLst>
          </p:cNvPr>
          <p:cNvSpPr>
            <a:spLocks noGrp="1"/>
          </p:cNvSpPr>
          <p:nvPr>
            <p:ph idx="1"/>
          </p:nvPr>
        </p:nvSpPr>
        <p:spPr/>
        <p:txBody>
          <a:bodyPr/>
          <a:lstStyle/>
          <a:p>
            <a:r>
              <a:rPr lang="en-US" altLang="zh-CN" dirty="0">
                <a:cs typeface="Times New Roman" pitchFamily="18" charset="0"/>
              </a:rPr>
              <a:t>Attributes in the record are stored in order</a:t>
            </a:r>
          </a:p>
          <a:p>
            <a:pPr lvl="1"/>
            <a:r>
              <a:rPr lang="en-US" altLang="zh-CN" dirty="0">
                <a:cs typeface="Times New Roman" pitchFamily="18" charset="0"/>
              </a:rPr>
              <a:t>fixed length attributes at first, and then the variable-length attributes </a:t>
            </a:r>
          </a:p>
          <a:p>
            <a:r>
              <a:rPr lang="en-US" altLang="zh-CN" dirty="0">
                <a:cs typeface="Times New Roman" pitchFamily="18" charset="0"/>
              </a:rPr>
              <a:t>Variable length attributes represented by fixed size (offset, length), with actual data stored after all fixed length attributes</a:t>
            </a:r>
          </a:p>
          <a:p>
            <a:r>
              <a:rPr lang="en-US" altLang="zh-CN" dirty="0">
                <a:cs typeface="Times New Roman" pitchFamily="18" charset="0"/>
              </a:rPr>
              <a:t>Null values represented by null-value </a:t>
            </a:r>
            <a:r>
              <a:rPr lang="en-US" altLang="zh-CN" dirty="0">
                <a:solidFill>
                  <a:srgbClr val="FF0000"/>
                </a:solidFill>
                <a:cs typeface="Times New Roman" pitchFamily="18" charset="0"/>
              </a:rPr>
              <a:t>bitmap</a:t>
            </a:r>
          </a:p>
          <a:p>
            <a:endParaRPr lang="zh-CN" altLang="en-US" dirty="0"/>
          </a:p>
        </p:txBody>
      </p:sp>
      <p:sp>
        <p:nvSpPr>
          <p:cNvPr id="4" name="日期占位符 3">
            <a:extLst>
              <a:ext uri="{FF2B5EF4-FFF2-40B4-BE49-F238E27FC236}">
                <a16:creationId xmlns:a16="http://schemas.microsoft.com/office/drawing/2014/main" id="{60492639-1804-4A8E-8FDF-65E04DDD03B3}"/>
              </a:ext>
            </a:extLst>
          </p:cNvPr>
          <p:cNvSpPr>
            <a:spLocks noGrp="1"/>
          </p:cNvSpPr>
          <p:nvPr>
            <p:ph type="dt" sz="half" idx="10"/>
          </p:nvPr>
        </p:nvSpPr>
        <p:spPr/>
        <p:txBody>
          <a:bodyPr/>
          <a:lstStyle/>
          <a:p>
            <a:fld id="{B71FD245-B054-46F2-A816-C27CF1DFA279}" type="datetime1">
              <a:rPr lang="zh-CN" altLang="en-US" smtClean="0"/>
              <a:t>2021/11/22</a:t>
            </a:fld>
            <a:endParaRPr lang="zh-CN" altLang="en-US" dirty="0"/>
          </a:p>
        </p:txBody>
      </p:sp>
      <p:sp>
        <p:nvSpPr>
          <p:cNvPr id="5" name="灯片编号占位符 4">
            <a:extLst>
              <a:ext uri="{FF2B5EF4-FFF2-40B4-BE49-F238E27FC236}">
                <a16:creationId xmlns:a16="http://schemas.microsoft.com/office/drawing/2014/main" id="{9BB6FDFE-CD22-473B-BD73-17735257D020}"/>
              </a:ext>
            </a:extLst>
          </p:cNvPr>
          <p:cNvSpPr>
            <a:spLocks noGrp="1"/>
          </p:cNvSpPr>
          <p:nvPr>
            <p:ph type="sldNum" sz="quarter" idx="12"/>
          </p:nvPr>
        </p:nvSpPr>
        <p:spPr/>
        <p:txBody>
          <a:bodyPr/>
          <a:lstStyle/>
          <a:p>
            <a:fld id="{47C4BD23-150C-4A56-8E66-9482A3FB2E80}" type="slidenum">
              <a:rPr lang="zh-CN" altLang="en-US" smtClean="0"/>
              <a:pPr/>
              <a:t>12</a:t>
            </a:fld>
            <a:endParaRPr lang="zh-CN" altLang="en-US" dirty="0"/>
          </a:p>
        </p:txBody>
      </p:sp>
    </p:spTree>
    <p:extLst>
      <p:ext uri="{BB962C8B-B14F-4D97-AF65-F5344CB8AC3E}">
        <p14:creationId xmlns:p14="http://schemas.microsoft.com/office/powerpoint/2010/main" val="22929427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5B0130AE-2B2A-4D61-8651-6C5B31B3C90E}"/>
              </a:ext>
            </a:extLst>
          </p:cNvPr>
          <p:cNvSpPr>
            <a:spLocks noGrp="1"/>
          </p:cNvSpPr>
          <p:nvPr>
            <p:ph idx="1"/>
          </p:nvPr>
        </p:nvSpPr>
        <p:spPr>
          <a:xfrm>
            <a:off x="196312" y="286719"/>
            <a:ext cx="11791627" cy="6408549"/>
          </a:xfrm>
        </p:spPr>
        <p:txBody>
          <a:bodyPr>
            <a:normAutofit lnSpcReduction="10000"/>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pPr marL="0" indent="0">
              <a:buNone/>
            </a:pPr>
            <a:endParaRPr lang="en-US" altLang="zh-CN" dirty="0"/>
          </a:p>
          <a:p>
            <a:pPr marL="269875" indent="-269875">
              <a:lnSpc>
                <a:spcPct val="110000"/>
              </a:lnSpc>
              <a:spcBef>
                <a:spcPts val="560"/>
              </a:spcBef>
              <a:buClr>
                <a:srgbClr val="0B32D9"/>
              </a:buClr>
              <a:buSzPct val="60000"/>
              <a:buFont typeface="Wingdings" panose="05000000000000000000" pitchFamily="2" charset="2"/>
              <a:buChar char="n"/>
            </a:pPr>
            <a:r>
              <a:rPr lang="en-US" altLang="zh-CN" dirty="0">
                <a:latin typeface="+mn-lt"/>
                <a:cs typeface="Times New Roman" pitchFamily="18" charset="0"/>
              </a:rPr>
              <a:t>Variable length attributes represented by fixed size (</a:t>
            </a:r>
            <a:r>
              <a:rPr lang="en-US" altLang="zh-CN" dirty="0">
                <a:solidFill>
                  <a:srgbClr val="FF0000"/>
                </a:solidFill>
                <a:latin typeface="+mn-lt"/>
                <a:cs typeface="Times New Roman" pitchFamily="18" charset="0"/>
              </a:rPr>
              <a:t>offset, length</a:t>
            </a:r>
            <a:r>
              <a:rPr lang="en-US" altLang="zh-CN" dirty="0">
                <a:latin typeface="+mn-lt"/>
                <a:cs typeface="Times New Roman" pitchFamily="18" charset="0"/>
              </a:rPr>
              <a:t>), with actual data stored after all fixed length attributes</a:t>
            </a:r>
          </a:p>
          <a:p>
            <a:pPr marL="269875" indent="-269875">
              <a:lnSpc>
                <a:spcPct val="110000"/>
              </a:lnSpc>
              <a:spcBef>
                <a:spcPts val="560"/>
              </a:spcBef>
              <a:buClr>
                <a:srgbClr val="0B32D9"/>
              </a:buClr>
              <a:buSzPct val="60000"/>
              <a:buFont typeface="Wingdings" panose="05000000000000000000" pitchFamily="2" charset="2"/>
              <a:buChar char="n"/>
            </a:pPr>
            <a:r>
              <a:rPr lang="en-US" altLang="zh-CN" dirty="0">
                <a:latin typeface="+mn-lt"/>
                <a:cs typeface="Times New Roman" pitchFamily="18" charset="0"/>
              </a:rPr>
              <a:t>Null values represented by null-value bitmap</a:t>
            </a:r>
          </a:p>
          <a:p>
            <a:pPr marL="269875" indent="-269875">
              <a:lnSpc>
                <a:spcPct val="110000"/>
              </a:lnSpc>
              <a:spcBef>
                <a:spcPts val="560"/>
              </a:spcBef>
              <a:buClr>
                <a:srgbClr val="0B32D9"/>
              </a:buClr>
              <a:buSzPct val="60000"/>
              <a:buFont typeface="Wingdings" panose="05000000000000000000" pitchFamily="2" charset="2"/>
              <a:buChar char="n"/>
            </a:pPr>
            <a:r>
              <a:rPr lang="en-US" altLang="zh-CN" dirty="0">
                <a:latin typeface="+mn-lt"/>
                <a:cs typeface="Times New Roman" pitchFamily="18" charset="0"/>
              </a:rPr>
              <a:t>The slotted page (e.g. SQL Server2005/… later version) structure is often used to organize variable-length records</a:t>
            </a:r>
          </a:p>
          <a:p>
            <a:endParaRPr lang="zh-CN" altLang="en-US" dirty="0"/>
          </a:p>
        </p:txBody>
      </p:sp>
      <p:sp>
        <p:nvSpPr>
          <p:cNvPr id="3" name="灯片编号占位符 2">
            <a:extLst>
              <a:ext uri="{FF2B5EF4-FFF2-40B4-BE49-F238E27FC236}">
                <a16:creationId xmlns:a16="http://schemas.microsoft.com/office/drawing/2014/main" id="{26A84EA9-CE3B-42C1-BCC5-A11F4E1F3BDC}"/>
              </a:ext>
            </a:extLst>
          </p:cNvPr>
          <p:cNvSpPr>
            <a:spLocks noGrp="1"/>
          </p:cNvSpPr>
          <p:nvPr>
            <p:ph type="sldNum" sz="quarter" idx="12"/>
          </p:nvPr>
        </p:nvSpPr>
        <p:spPr/>
        <p:txBody>
          <a:bodyPr/>
          <a:lstStyle/>
          <a:p>
            <a:fld id="{47C4BD23-150C-4A56-8E66-9482A3FB2E80}" type="slidenum">
              <a:rPr lang="zh-CN" altLang="en-US" smtClean="0"/>
              <a:t>13</a:t>
            </a:fld>
            <a:endParaRPr lang="zh-CN" altLang="en-US"/>
          </a:p>
        </p:txBody>
      </p:sp>
      <p:sp>
        <p:nvSpPr>
          <p:cNvPr id="4" name="日期占位符 3">
            <a:extLst>
              <a:ext uri="{FF2B5EF4-FFF2-40B4-BE49-F238E27FC236}">
                <a16:creationId xmlns:a16="http://schemas.microsoft.com/office/drawing/2014/main" id="{6441732E-4335-4210-91EB-A62D4C138BED}"/>
              </a:ext>
            </a:extLst>
          </p:cNvPr>
          <p:cNvSpPr>
            <a:spLocks noGrp="1"/>
          </p:cNvSpPr>
          <p:nvPr>
            <p:ph type="dt" sz="half" idx="10"/>
          </p:nvPr>
        </p:nvSpPr>
        <p:spPr/>
        <p:txBody>
          <a:bodyPr/>
          <a:lstStyle/>
          <a:p>
            <a:fld id="{D5676AE0-13A8-42CE-A3B6-968E25C9B93F}" type="datetime1">
              <a:rPr lang="zh-CN" altLang="en-US" smtClean="0"/>
              <a:t>2021/11/22</a:t>
            </a:fld>
            <a:endParaRPr lang="zh-CN" altLang="en-US" dirty="0"/>
          </a:p>
        </p:txBody>
      </p:sp>
      <p:pic>
        <p:nvPicPr>
          <p:cNvPr id="5" name="Picture 4">
            <a:extLst>
              <a:ext uri="{FF2B5EF4-FFF2-40B4-BE49-F238E27FC236}">
                <a16:creationId xmlns:a16="http://schemas.microsoft.com/office/drawing/2014/main" id="{AD2BDEFA-8824-495A-B1C2-B06DB680BA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4423" y="1702118"/>
            <a:ext cx="8809037" cy="165576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6" name="Picture 2">
            <a:extLst>
              <a:ext uri="{FF2B5EF4-FFF2-40B4-BE49-F238E27FC236}">
                <a16:creationId xmlns:a16="http://schemas.microsoft.com/office/drawing/2014/main" id="{130FF2FC-6875-438F-8FF8-F7810104E1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46985" y="822643"/>
            <a:ext cx="646747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7">
            <a:extLst>
              <a:ext uri="{FF2B5EF4-FFF2-40B4-BE49-F238E27FC236}">
                <a16:creationId xmlns:a16="http://schemas.microsoft.com/office/drawing/2014/main" id="{183DAE86-6930-45A7-9BA3-8F88B0055BC7}"/>
              </a:ext>
            </a:extLst>
          </p:cNvPr>
          <p:cNvSpPr txBox="1">
            <a:spLocks noChangeArrowheads="1"/>
          </p:cNvSpPr>
          <p:nvPr/>
        </p:nvSpPr>
        <p:spPr bwMode="auto">
          <a:xfrm>
            <a:off x="2429510" y="422593"/>
            <a:ext cx="5837817" cy="400110"/>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eaLnBrk="1" hangingPunct="1"/>
            <a:r>
              <a:rPr lang="en-US" altLang="zh-CN" sz="2000">
                <a:latin typeface="+mn-lt"/>
              </a:rPr>
              <a:t>instructor: </a:t>
            </a:r>
            <a:r>
              <a:rPr lang="en-US" altLang="zh-CN" sz="1800">
                <a:latin typeface="+mn-lt"/>
              </a:rPr>
              <a:t>ID(varch)  name(varch)  dept(varch)    </a:t>
            </a:r>
            <a:r>
              <a:rPr lang="en-US" altLang="zh-CN" sz="1800" b="1">
                <a:solidFill>
                  <a:srgbClr val="C00000"/>
                </a:solidFill>
                <a:latin typeface="+mn-lt"/>
              </a:rPr>
              <a:t>salary(int)</a:t>
            </a:r>
            <a:endParaRPr lang="zh-CN" altLang="en-US" sz="1800" b="1">
              <a:solidFill>
                <a:srgbClr val="C00000"/>
              </a:solidFill>
              <a:latin typeface="+mn-lt"/>
            </a:endParaRPr>
          </a:p>
        </p:txBody>
      </p:sp>
      <p:sp>
        <p:nvSpPr>
          <p:cNvPr id="8" name="TextBox 4">
            <a:extLst>
              <a:ext uri="{FF2B5EF4-FFF2-40B4-BE49-F238E27FC236}">
                <a16:creationId xmlns:a16="http://schemas.microsoft.com/office/drawing/2014/main" id="{F9018000-5CC1-4FD4-B9D6-6B0A4717A45E}"/>
              </a:ext>
            </a:extLst>
          </p:cNvPr>
          <p:cNvSpPr txBox="1">
            <a:spLocks noChangeArrowheads="1"/>
          </p:cNvSpPr>
          <p:nvPr/>
        </p:nvSpPr>
        <p:spPr bwMode="auto">
          <a:xfrm>
            <a:off x="3272473" y="2230755"/>
            <a:ext cx="362600" cy="338554"/>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eaLnBrk="1" hangingPunct="1"/>
            <a:r>
              <a:rPr lang="en-US" altLang="zh-CN" sz="1600">
                <a:latin typeface="+mn-lt"/>
              </a:rPr>
              <a:t>ID</a:t>
            </a:r>
            <a:endParaRPr lang="zh-CN" altLang="en-US" sz="1600">
              <a:latin typeface="+mn-lt"/>
            </a:endParaRPr>
          </a:p>
        </p:txBody>
      </p:sp>
      <p:sp>
        <p:nvSpPr>
          <p:cNvPr id="9" name="TextBox 10">
            <a:extLst>
              <a:ext uri="{FF2B5EF4-FFF2-40B4-BE49-F238E27FC236}">
                <a16:creationId xmlns:a16="http://schemas.microsoft.com/office/drawing/2014/main" id="{928F166F-E694-446D-8AAF-696A6BD54A28}"/>
              </a:ext>
            </a:extLst>
          </p:cNvPr>
          <p:cNvSpPr txBox="1">
            <a:spLocks noChangeArrowheads="1"/>
          </p:cNvSpPr>
          <p:nvPr/>
        </p:nvSpPr>
        <p:spPr bwMode="auto">
          <a:xfrm>
            <a:off x="4021773" y="2230755"/>
            <a:ext cx="655949" cy="338554"/>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eaLnBrk="1" hangingPunct="1"/>
            <a:r>
              <a:rPr lang="en-US" altLang="zh-CN" sz="1600">
                <a:latin typeface="+mn-lt"/>
              </a:rPr>
              <a:t>name</a:t>
            </a:r>
            <a:endParaRPr lang="zh-CN" altLang="en-US" sz="1600">
              <a:latin typeface="+mn-lt"/>
            </a:endParaRPr>
          </a:p>
        </p:txBody>
      </p:sp>
      <p:sp>
        <p:nvSpPr>
          <p:cNvPr id="10" name="TextBox 11">
            <a:extLst>
              <a:ext uri="{FF2B5EF4-FFF2-40B4-BE49-F238E27FC236}">
                <a16:creationId xmlns:a16="http://schemas.microsoft.com/office/drawing/2014/main" id="{039C6082-AF9D-4FC2-BD64-F0367AA499B4}"/>
              </a:ext>
            </a:extLst>
          </p:cNvPr>
          <p:cNvSpPr txBox="1">
            <a:spLocks noChangeArrowheads="1"/>
          </p:cNvSpPr>
          <p:nvPr/>
        </p:nvSpPr>
        <p:spPr bwMode="auto">
          <a:xfrm>
            <a:off x="4885373" y="2230755"/>
            <a:ext cx="588962" cy="338138"/>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eaLnBrk="1" hangingPunct="1"/>
            <a:r>
              <a:rPr lang="en-US" altLang="zh-CN" sz="1600">
                <a:latin typeface="+mn-lt"/>
              </a:rPr>
              <a:t>dept</a:t>
            </a:r>
            <a:endParaRPr lang="zh-CN" altLang="en-US" sz="1600">
              <a:latin typeface="+mn-lt"/>
            </a:endParaRPr>
          </a:p>
        </p:txBody>
      </p:sp>
      <p:sp>
        <p:nvSpPr>
          <p:cNvPr id="11" name="TextBox 12">
            <a:extLst>
              <a:ext uri="{FF2B5EF4-FFF2-40B4-BE49-F238E27FC236}">
                <a16:creationId xmlns:a16="http://schemas.microsoft.com/office/drawing/2014/main" id="{B4F8A3A7-AA4E-4BFB-B4F3-2E4A57098484}"/>
              </a:ext>
            </a:extLst>
          </p:cNvPr>
          <p:cNvSpPr txBox="1">
            <a:spLocks noChangeArrowheads="1"/>
          </p:cNvSpPr>
          <p:nvPr/>
        </p:nvSpPr>
        <p:spPr bwMode="auto">
          <a:xfrm>
            <a:off x="6017260" y="2230755"/>
            <a:ext cx="673005" cy="338554"/>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eaLnBrk="1" hangingPunct="1"/>
            <a:r>
              <a:rPr lang="en-US" altLang="zh-CN" sz="1600">
                <a:latin typeface="+mn-lt"/>
              </a:rPr>
              <a:t>salary</a:t>
            </a:r>
            <a:endParaRPr lang="zh-CN" altLang="en-US" sz="1600">
              <a:latin typeface="+mn-lt"/>
            </a:endParaRPr>
          </a:p>
        </p:txBody>
      </p:sp>
      <p:cxnSp>
        <p:nvCxnSpPr>
          <p:cNvPr id="12" name="直接连接符 6">
            <a:extLst>
              <a:ext uri="{FF2B5EF4-FFF2-40B4-BE49-F238E27FC236}">
                <a16:creationId xmlns:a16="http://schemas.microsoft.com/office/drawing/2014/main" id="{B7A04D4D-3D66-405B-AC62-4B9F23BB7D52}"/>
              </a:ext>
            </a:extLst>
          </p:cNvPr>
          <p:cNvCxnSpPr>
            <a:cxnSpLocks noChangeShapeType="1"/>
          </p:cNvCxnSpPr>
          <p:nvPr/>
        </p:nvCxnSpPr>
        <p:spPr bwMode="auto">
          <a:xfrm>
            <a:off x="3516948" y="3022918"/>
            <a:ext cx="0" cy="576262"/>
          </a:xfrm>
          <a:prstGeom prst="line">
            <a:avLst/>
          </a:prstGeom>
          <a:noFill/>
          <a:ln w="19050" algn="ctr">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 name="直接连接符 9">
            <a:extLst>
              <a:ext uri="{FF2B5EF4-FFF2-40B4-BE49-F238E27FC236}">
                <a16:creationId xmlns:a16="http://schemas.microsoft.com/office/drawing/2014/main" id="{36522A85-B362-40C8-8378-6AAE5FBD60F1}"/>
              </a:ext>
            </a:extLst>
          </p:cNvPr>
          <p:cNvCxnSpPr>
            <a:cxnSpLocks noChangeShapeType="1"/>
          </p:cNvCxnSpPr>
          <p:nvPr/>
        </p:nvCxnSpPr>
        <p:spPr bwMode="auto">
          <a:xfrm>
            <a:off x="3516948" y="3599180"/>
            <a:ext cx="4105275" cy="0"/>
          </a:xfrm>
          <a:prstGeom prst="line">
            <a:avLst/>
          </a:prstGeom>
          <a:noFill/>
          <a:ln w="19050" algn="ctr">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 name="直接箭头连接符 14">
            <a:extLst>
              <a:ext uri="{FF2B5EF4-FFF2-40B4-BE49-F238E27FC236}">
                <a16:creationId xmlns:a16="http://schemas.microsoft.com/office/drawing/2014/main" id="{1E37288C-934F-4BC6-B072-98F4F1270DFC}"/>
              </a:ext>
            </a:extLst>
          </p:cNvPr>
          <p:cNvCxnSpPr>
            <a:cxnSpLocks noChangeShapeType="1"/>
          </p:cNvCxnSpPr>
          <p:nvPr/>
        </p:nvCxnSpPr>
        <p:spPr bwMode="auto">
          <a:xfrm flipV="1">
            <a:off x="7622223" y="3357880"/>
            <a:ext cx="0" cy="241300"/>
          </a:xfrm>
          <a:prstGeom prst="straightConnector1">
            <a:avLst/>
          </a:prstGeom>
          <a:noFill/>
          <a:ln w="19050" algn="ctr">
            <a:solidFill>
              <a:srgbClr val="FF0000"/>
            </a:solidFill>
            <a:miter lim="800000"/>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 name="直接连接符 19">
            <a:extLst>
              <a:ext uri="{FF2B5EF4-FFF2-40B4-BE49-F238E27FC236}">
                <a16:creationId xmlns:a16="http://schemas.microsoft.com/office/drawing/2014/main" id="{1724DB1C-BBAE-4B84-9288-A3B27B6EAE76}"/>
              </a:ext>
            </a:extLst>
          </p:cNvPr>
          <p:cNvCxnSpPr>
            <a:cxnSpLocks noChangeShapeType="1"/>
          </p:cNvCxnSpPr>
          <p:nvPr/>
        </p:nvCxnSpPr>
        <p:spPr bwMode="auto">
          <a:xfrm>
            <a:off x="4237673" y="3022918"/>
            <a:ext cx="0" cy="792162"/>
          </a:xfrm>
          <a:prstGeom prst="line">
            <a:avLst/>
          </a:prstGeom>
          <a:noFill/>
          <a:ln w="19050" algn="ctr">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 name="直接连接符 20">
            <a:extLst>
              <a:ext uri="{FF2B5EF4-FFF2-40B4-BE49-F238E27FC236}">
                <a16:creationId xmlns:a16="http://schemas.microsoft.com/office/drawing/2014/main" id="{B06BEEDF-FB41-424F-84E2-131D10F6205B}"/>
              </a:ext>
            </a:extLst>
          </p:cNvPr>
          <p:cNvCxnSpPr>
            <a:cxnSpLocks noChangeShapeType="1"/>
          </p:cNvCxnSpPr>
          <p:nvPr/>
        </p:nvCxnSpPr>
        <p:spPr bwMode="auto">
          <a:xfrm>
            <a:off x="4237673" y="3815080"/>
            <a:ext cx="4608512" cy="0"/>
          </a:xfrm>
          <a:prstGeom prst="line">
            <a:avLst/>
          </a:prstGeom>
          <a:noFill/>
          <a:ln w="19050" algn="ctr">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 name="直接箭头连接符 21">
            <a:extLst>
              <a:ext uri="{FF2B5EF4-FFF2-40B4-BE49-F238E27FC236}">
                <a16:creationId xmlns:a16="http://schemas.microsoft.com/office/drawing/2014/main" id="{50F36415-571B-4DA0-A63D-EF6148ECC6D7}"/>
              </a:ext>
            </a:extLst>
          </p:cNvPr>
          <p:cNvCxnSpPr>
            <a:cxnSpLocks noChangeShapeType="1"/>
          </p:cNvCxnSpPr>
          <p:nvPr/>
        </p:nvCxnSpPr>
        <p:spPr bwMode="auto">
          <a:xfrm flipV="1">
            <a:off x="8846185" y="3370580"/>
            <a:ext cx="0" cy="457200"/>
          </a:xfrm>
          <a:prstGeom prst="straightConnector1">
            <a:avLst/>
          </a:prstGeom>
          <a:noFill/>
          <a:ln w="19050" algn="ctr">
            <a:solidFill>
              <a:srgbClr val="FF0000"/>
            </a:solidFill>
            <a:miter lim="800000"/>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 name="直接连接符 25">
            <a:extLst>
              <a:ext uri="{FF2B5EF4-FFF2-40B4-BE49-F238E27FC236}">
                <a16:creationId xmlns:a16="http://schemas.microsoft.com/office/drawing/2014/main" id="{C5078F21-57F7-4AB5-B80C-AE45DA1162BC}"/>
              </a:ext>
            </a:extLst>
          </p:cNvPr>
          <p:cNvCxnSpPr>
            <a:cxnSpLocks noChangeShapeType="1"/>
          </p:cNvCxnSpPr>
          <p:nvPr/>
        </p:nvCxnSpPr>
        <p:spPr bwMode="auto">
          <a:xfrm>
            <a:off x="5179060" y="3022918"/>
            <a:ext cx="0" cy="1081087"/>
          </a:xfrm>
          <a:prstGeom prst="line">
            <a:avLst/>
          </a:prstGeom>
          <a:noFill/>
          <a:ln w="19050" algn="ctr">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 name="直接连接符 26">
            <a:extLst>
              <a:ext uri="{FF2B5EF4-FFF2-40B4-BE49-F238E27FC236}">
                <a16:creationId xmlns:a16="http://schemas.microsoft.com/office/drawing/2014/main" id="{5D11FB01-8EE0-476F-BEA1-5FC61E633CDE}"/>
              </a:ext>
            </a:extLst>
          </p:cNvPr>
          <p:cNvCxnSpPr>
            <a:cxnSpLocks noChangeShapeType="1"/>
          </p:cNvCxnSpPr>
          <p:nvPr/>
        </p:nvCxnSpPr>
        <p:spPr bwMode="auto">
          <a:xfrm>
            <a:off x="5179060" y="4104005"/>
            <a:ext cx="5178425" cy="0"/>
          </a:xfrm>
          <a:prstGeom prst="line">
            <a:avLst/>
          </a:prstGeom>
          <a:noFill/>
          <a:ln w="19050" algn="ctr">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 name="直接箭头连接符 27">
            <a:extLst>
              <a:ext uri="{FF2B5EF4-FFF2-40B4-BE49-F238E27FC236}">
                <a16:creationId xmlns:a16="http://schemas.microsoft.com/office/drawing/2014/main" id="{CF9131E7-35C2-4103-BA5D-3F483062475B}"/>
              </a:ext>
            </a:extLst>
          </p:cNvPr>
          <p:cNvCxnSpPr>
            <a:cxnSpLocks noChangeShapeType="1"/>
          </p:cNvCxnSpPr>
          <p:nvPr/>
        </p:nvCxnSpPr>
        <p:spPr bwMode="auto">
          <a:xfrm flipV="1">
            <a:off x="10357485" y="3022918"/>
            <a:ext cx="0" cy="1081087"/>
          </a:xfrm>
          <a:prstGeom prst="straightConnector1">
            <a:avLst/>
          </a:prstGeom>
          <a:noFill/>
          <a:ln w="19050" algn="ctr">
            <a:solidFill>
              <a:srgbClr val="FF0000"/>
            </a:solidFill>
            <a:miter lim="800000"/>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1" name="TextBox 24">
            <a:extLst>
              <a:ext uri="{FF2B5EF4-FFF2-40B4-BE49-F238E27FC236}">
                <a16:creationId xmlns:a16="http://schemas.microsoft.com/office/drawing/2014/main" id="{A2EF2129-43E5-4726-8092-238764AF3054}"/>
              </a:ext>
            </a:extLst>
          </p:cNvPr>
          <p:cNvSpPr txBox="1">
            <a:spLocks noChangeArrowheads="1"/>
          </p:cNvSpPr>
          <p:nvPr/>
        </p:nvSpPr>
        <p:spPr bwMode="auto">
          <a:xfrm>
            <a:off x="3843973" y="4150043"/>
            <a:ext cx="652967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eaLnBrk="1" hangingPunct="1"/>
            <a:r>
              <a:rPr lang="en-US" altLang="zh-CN">
                <a:latin typeface="+mn-lt"/>
              </a:rPr>
              <a:t>Fig. record 0 is stored in contiguous 46 bytes (0-45)</a:t>
            </a:r>
            <a:endParaRPr lang="zh-CN" altLang="en-US">
              <a:latin typeface="+mn-lt"/>
            </a:endParaRPr>
          </a:p>
        </p:txBody>
      </p:sp>
      <p:sp>
        <p:nvSpPr>
          <p:cNvPr id="22" name="TextBox 1">
            <a:extLst>
              <a:ext uri="{FF2B5EF4-FFF2-40B4-BE49-F238E27FC236}">
                <a16:creationId xmlns:a16="http://schemas.microsoft.com/office/drawing/2014/main" id="{858FA9F2-CEAF-45EA-B078-3024B24F4C77}"/>
              </a:ext>
            </a:extLst>
          </p:cNvPr>
          <p:cNvSpPr txBox="1">
            <a:spLocks noChangeArrowheads="1"/>
          </p:cNvSpPr>
          <p:nvPr/>
        </p:nvSpPr>
        <p:spPr bwMode="auto">
          <a:xfrm>
            <a:off x="7372985" y="1984693"/>
            <a:ext cx="3895725" cy="584200"/>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eaLnBrk="1" hangingPunct="1"/>
            <a:r>
              <a:rPr lang="en-US" altLang="zh-CN" sz="1600">
                <a:latin typeface="+mn-lt"/>
              </a:rPr>
              <a:t>indicating which attributes of the record has null value</a:t>
            </a:r>
            <a:endParaRPr lang="zh-CN" altLang="en-US" sz="1600">
              <a:latin typeface="+mn-lt"/>
            </a:endParaRPr>
          </a:p>
        </p:txBody>
      </p:sp>
      <p:sp>
        <p:nvSpPr>
          <p:cNvPr id="23" name="TextBox 1">
            <a:extLst>
              <a:ext uri="{FF2B5EF4-FFF2-40B4-BE49-F238E27FC236}">
                <a16:creationId xmlns:a16="http://schemas.microsoft.com/office/drawing/2014/main" id="{EEE7FBFA-B179-4688-863E-A809260267E7}"/>
              </a:ext>
            </a:extLst>
          </p:cNvPr>
          <p:cNvSpPr txBox="1"/>
          <p:nvPr/>
        </p:nvSpPr>
        <p:spPr>
          <a:xfrm>
            <a:off x="3483611" y="1858804"/>
            <a:ext cx="1688283" cy="369332"/>
          </a:xfrm>
          <a:prstGeom prst="rect">
            <a:avLst/>
          </a:prstGeom>
          <a:solidFill>
            <a:srgbClr val="FFFF00"/>
          </a:solidFill>
        </p:spPr>
        <p:txBody>
          <a:bodyPr wrap="none" rtlCol="0">
            <a:spAutoFit/>
          </a:bodyPr>
          <a:lstStyle/>
          <a:p>
            <a:r>
              <a:rPr lang="en-US" altLang="zh-CN" sz="1800" dirty="0">
                <a:cs typeface="Times New Roman" pitchFamily="18" charset="0"/>
              </a:rPr>
              <a:t>&lt;</a:t>
            </a:r>
            <a:r>
              <a:rPr lang="en-US" altLang="zh-CN" sz="1800" dirty="0">
                <a:solidFill>
                  <a:srgbClr val="FF0000"/>
                </a:solidFill>
                <a:cs typeface="Times New Roman" pitchFamily="18" charset="0"/>
              </a:rPr>
              <a:t>offset, length</a:t>
            </a:r>
            <a:r>
              <a:rPr lang="en-US" altLang="zh-CN" sz="1800" dirty="0">
                <a:cs typeface="Times New Roman" pitchFamily="18" charset="0"/>
              </a:rPr>
              <a:t>&gt;</a:t>
            </a:r>
            <a:endParaRPr lang="zh-CN" altLang="en-US" sz="1800" dirty="0"/>
          </a:p>
        </p:txBody>
      </p:sp>
    </p:spTree>
    <p:extLst>
      <p:ext uri="{BB962C8B-B14F-4D97-AF65-F5344CB8AC3E}">
        <p14:creationId xmlns:p14="http://schemas.microsoft.com/office/powerpoint/2010/main" val="9461238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F9EE1A-C925-4526-B30D-11D2C55558A7}"/>
              </a:ext>
            </a:extLst>
          </p:cNvPr>
          <p:cNvSpPr>
            <a:spLocks noGrp="1"/>
          </p:cNvSpPr>
          <p:nvPr>
            <p:ph type="title"/>
          </p:nvPr>
        </p:nvSpPr>
        <p:spPr/>
        <p:txBody>
          <a:bodyPr/>
          <a:lstStyle/>
          <a:p>
            <a:r>
              <a:rPr lang="en-US" altLang="zh-CN" dirty="0"/>
              <a:t>Variable-Length Records: Slotted Page Structure</a:t>
            </a:r>
            <a:endParaRPr lang="zh-CN" altLang="en-US" dirty="0"/>
          </a:p>
        </p:txBody>
      </p:sp>
      <p:sp>
        <p:nvSpPr>
          <p:cNvPr id="3" name="内容占位符 2">
            <a:extLst>
              <a:ext uri="{FF2B5EF4-FFF2-40B4-BE49-F238E27FC236}">
                <a16:creationId xmlns:a16="http://schemas.microsoft.com/office/drawing/2014/main" id="{A9DB8234-80C0-4A93-B284-6CEE77C9E0F1}"/>
              </a:ext>
            </a:extLst>
          </p:cNvPr>
          <p:cNvSpPr>
            <a:spLocks noGrp="1"/>
          </p:cNvSpPr>
          <p:nvPr>
            <p:ph idx="1"/>
          </p:nvPr>
        </p:nvSpPr>
        <p:spPr/>
        <p:txBody>
          <a:bodyPr/>
          <a:lstStyle/>
          <a:p>
            <a:r>
              <a:rPr lang="en-US" altLang="zh-CN" dirty="0">
                <a:cs typeface="Times New Roman" pitchFamily="18" charset="0"/>
              </a:rPr>
              <a:t>The storage space is divided into fixed-sized </a:t>
            </a:r>
            <a:r>
              <a:rPr lang="en-US" altLang="zh-CN" i="1" dirty="0">
                <a:solidFill>
                  <a:schemeClr val="tx2"/>
                </a:solidFill>
                <a:ea typeface="+mj-ea"/>
                <a:cs typeface="Times New Roman" pitchFamily="18" charset="0"/>
              </a:rPr>
              <a:t>slotted pages</a:t>
            </a:r>
            <a:r>
              <a:rPr lang="en-US" altLang="zh-CN" dirty="0">
                <a:cs typeface="Times New Roman" pitchFamily="18" charset="0"/>
              </a:rPr>
              <a:t>, e.g. 4KB or 8KB, and records are allocated to slotted pages, e.g. MS SQL Server </a:t>
            </a:r>
          </a:p>
          <a:p>
            <a:endParaRPr lang="zh-CN" altLang="en-US" dirty="0"/>
          </a:p>
        </p:txBody>
      </p:sp>
      <p:sp>
        <p:nvSpPr>
          <p:cNvPr id="4" name="日期占位符 3">
            <a:extLst>
              <a:ext uri="{FF2B5EF4-FFF2-40B4-BE49-F238E27FC236}">
                <a16:creationId xmlns:a16="http://schemas.microsoft.com/office/drawing/2014/main" id="{30C8E8E2-A9CC-4A42-874A-90353C717FEE}"/>
              </a:ext>
            </a:extLst>
          </p:cNvPr>
          <p:cNvSpPr>
            <a:spLocks noGrp="1"/>
          </p:cNvSpPr>
          <p:nvPr>
            <p:ph type="dt" sz="half" idx="10"/>
          </p:nvPr>
        </p:nvSpPr>
        <p:spPr/>
        <p:txBody>
          <a:bodyPr/>
          <a:lstStyle/>
          <a:p>
            <a:fld id="{286A2817-8341-46CD-828A-38D3F3960147}" type="datetime1">
              <a:rPr lang="zh-CN" altLang="en-US" smtClean="0"/>
              <a:t>2021/11/22</a:t>
            </a:fld>
            <a:endParaRPr lang="zh-CN" altLang="en-US" dirty="0"/>
          </a:p>
        </p:txBody>
      </p:sp>
      <p:sp>
        <p:nvSpPr>
          <p:cNvPr id="5" name="灯片编号占位符 4">
            <a:extLst>
              <a:ext uri="{FF2B5EF4-FFF2-40B4-BE49-F238E27FC236}">
                <a16:creationId xmlns:a16="http://schemas.microsoft.com/office/drawing/2014/main" id="{B5DB6E56-6132-44F8-A675-FCE756F3FAE2}"/>
              </a:ext>
            </a:extLst>
          </p:cNvPr>
          <p:cNvSpPr>
            <a:spLocks noGrp="1"/>
          </p:cNvSpPr>
          <p:nvPr>
            <p:ph type="sldNum" sz="quarter" idx="12"/>
          </p:nvPr>
        </p:nvSpPr>
        <p:spPr/>
        <p:txBody>
          <a:bodyPr/>
          <a:lstStyle/>
          <a:p>
            <a:fld id="{47C4BD23-150C-4A56-8E66-9482A3FB2E80}" type="slidenum">
              <a:rPr lang="zh-CN" altLang="en-US" smtClean="0"/>
              <a:pPr/>
              <a:t>14</a:t>
            </a:fld>
            <a:endParaRPr lang="zh-CN" altLang="en-US" dirty="0"/>
          </a:p>
        </p:txBody>
      </p:sp>
      <p:sp>
        <p:nvSpPr>
          <p:cNvPr id="6" name="Rectangle 3">
            <a:extLst>
              <a:ext uri="{FF2B5EF4-FFF2-40B4-BE49-F238E27FC236}">
                <a16:creationId xmlns:a16="http://schemas.microsoft.com/office/drawing/2014/main" id="{E1596A00-39B0-43BA-8999-9B0DCA8315E4}"/>
              </a:ext>
            </a:extLst>
          </p:cNvPr>
          <p:cNvSpPr txBox="1">
            <a:spLocks noChangeArrowheads="1"/>
          </p:cNvSpPr>
          <p:nvPr/>
        </p:nvSpPr>
        <p:spPr>
          <a:xfrm>
            <a:off x="1080770" y="4683125"/>
            <a:ext cx="8640763" cy="1490663"/>
          </a:xfrm>
          <a:prstGeom prst="rect">
            <a:avLst/>
          </a:prstGeom>
        </p:spPr>
        <p:txBody>
          <a:bodyPr vert="horz" lIns="91440" tIns="45720" rIns="91440" bIns="45720" rtlCol="0">
            <a:normAutofit fontScale="92500" lnSpcReduction="10000"/>
          </a:bodyPr>
          <a:lstStyle>
            <a:lvl1pPr marL="269875" indent="-269875" algn="l" defTabSz="914400" rtl="0" eaLnBrk="1" latinLnBrk="0" hangingPunct="1">
              <a:lnSpc>
                <a:spcPct val="100000"/>
              </a:lnSpc>
              <a:spcBef>
                <a:spcPts val="560"/>
              </a:spcBef>
              <a:buClr>
                <a:srgbClr val="0B32D9"/>
              </a:buClr>
              <a:buSzPct val="60000"/>
              <a:buFont typeface="Wingdings" panose="05000000000000000000" pitchFamily="2" charset="2"/>
              <a:buChar char="n"/>
              <a:defRPr sz="2400" kern="1200">
                <a:solidFill>
                  <a:schemeClr val="tx1"/>
                </a:solidFill>
                <a:latin typeface="+mn-lt"/>
                <a:ea typeface="微软雅黑 Light" panose="020B0502040204020203" pitchFamily="34" charset="-122"/>
                <a:cs typeface="Arial" panose="020B0604020202020204" pitchFamily="34" charset="0"/>
              </a:defRPr>
            </a:lvl1pPr>
            <a:lvl2pPr marL="627063" indent="-269875" algn="l" defTabSz="914400" rtl="0" eaLnBrk="1" latinLnBrk="0" hangingPunct="1">
              <a:lnSpc>
                <a:spcPct val="100000"/>
              </a:lnSpc>
              <a:spcBef>
                <a:spcPts val="500"/>
              </a:spcBef>
              <a:buClr>
                <a:srgbClr val="FF0000"/>
              </a:buClr>
              <a:buSzPct val="50000"/>
              <a:buFont typeface="Wingdings" panose="05000000000000000000" pitchFamily="2" charset="2"/>
              <a:buChar char="p"/>
              <a:defRPr sz="2400" kern="1200">
                <a:solidFill>
                  <a:schemeClr val="tx1"/>
                </a:solidFill>
                <a:latin typeface="+mn-lt"/>
                <a:ea typeface="微软雅黑 Light" panose="020B0502040204020203" pitchFamily="34" charset="-122"/>
                <a:cs typeface="Arial" panose="020B0604020202020204" pitchFamily="34" charset="0"/>
              </a:defRPr>
            </a:lvl2pPr>
            <a:lvl3pPr marL="806450" indent="-271463" algn="l" defTabSz="914400" rtl="0" eaLnBrk="1" latinLnBrk="0" hangingPunct="1">
              <a:lnSpc>
                <a:spcPct val="100000"/>
              </a:lnSpc>
              <a:spcBef>
                <a:spcPts val="500"/>
              </a:spcBef>
              <a:buClr>
                <a:schemeClr val="accent2">
                  <a:lumMod val="75000"/>
                </a:schemeClr>
              </a:buClr>
              <a:buSzPct val="133000"/>
              <a:buFont typeface="微软雅黑 Light" panose="020B0502040204020203" pitchFamily="34" charset="-122"/>
              <a:buChar char="－"/>
              <a:tabLst>
                <a:tab pos="806450" algn="l"/>
              </a:tabLst>
              <a:defRPr sz="2400" kern="1200">
                <a:solidFill>
                  <a:schemeClr val="tx1"/>
                </a:solidFill>
                <a:latin typeface="+mn-lt"/>
                <a:ea typeface="微软雅黑 Light" panose="020B0502040204020203" pitchFamily="34" charset="-122"/>
                <a:cs typeface="Arial" panose="020B0604020202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b="1">
                <a:solidFill>
                  <a:srgbClr val="000099"/>
                </a:solidFill>
                <a:cs typeface="Times New Roman" pitchFamily="18" charset="0"/>
              </a:rPr>
              <a:t>Slotted page</a:t>
            </a:r>
            <a:r>
              <a:rPr lang="en-US" altLang="zh-CN">
                <a:cs typeface="Times New Roman" pitchFamily="18" charset="0"/>
              </a:rPr>
              <a:t> header contains</a:t>
            </a:r>
          </a:p>
          <a:p>
            <a:pPr lvl="1"/>
            <a:r>
              <a:rPr lang="en-US" altLang="zh-CN">
                <a:solidFill>
                  <a:srgbClr val="C00000"/>
                </a:solidFill>
                <a:ea typeface="ＭＳ Ｐゴシック" pitchFamily="34" charset="-128"/>
                <a:cs typeface="Times New Roman" pitchFamily="18" charset="0"/>
              </a:rPr>
              <a:t>number of record entries, e.g. 4</a:t>
            </a:r>
          </a:p>
          <a:p>
            <a:pPr lvl="1"/>
            <a:r>
              <a:rPr lang="en-US" altLang="zh-CN">
                <a:solidFill>
                  <a:srgbClr val="00B050"/>
                </a:solidFill>
                <a:ea typeface="ＭＳ Ｐゴシック" pitchFamily="34" charset="-128"/>
                <a:cs typeface="Times New Roman" pitchFamily="18" charset="0"/>
              </a:rPr>
              <a:t>end of free space in the block</a:t>
            </a:r>
          </a:p>
          <a:p>
            <a:pPr lvl="1"/>
            <a:r>
              <a:rPr lang="en-US" altLang="zh-CN">
                <a:solidFill>
                  <a:srgbClr val="FF0000"/>
                </a:solidFill>
                <a:ea typeface="ＭＳ Ｐゴシック" pitchFamily="34" charset="-128"/>
                <a:cs typeface="Times New Roman" pitchFamily="18" charset="0"/>
              </a:rPr>
              <a:t>location and size of each record</a:t>
            </a:r>
            <a:endParaRPr lang="en-US" altLang="zh-CN" dirty="0">
              <a:solidFill>
                <a:srgbClr val="FF0000"/>
              </a:solidFill>
              <a:ea typeface="ＭＳ Ｐゴシック" pitchFamily="34" charset="-128"/>
              <a:cs typeface="Times New Roman" pitchFamily="18" charset="0"/>
            </a:endParaRPr>
          </a:p>
        </p:txBody>
      </p:sp>
      <p:cxnSp>
        <p:nvCxnSpPr>
          <p:cNvPr id="7" name="直接箭头连接符 9">
            <a:extLst>
              <a:ext uri="{FF2B5EF4-FFF2-40B4-BE49-F238E27FC236}">
                <a16:creationId xmlns:a16="http://schemas.microsoft.com/office/drawing/2014/main" id="{D1671D01-E5A4-4331-8982-6CF974ED44C5}"/>
              </a:ext>
            </a:extLst>
          </p:cNvPr>
          <p:cNvCxnSpPr>
            <a:cxnSpLocks noChangeShapeType="1"/>
          </p:cNvCxnSpPr>
          <p:nvPr/>
        </p:nvCxnSpPr>
        <p:spPr bwMode="auto">
          <a:xfrm flipH="1" flipV="1">
            <a:off x="3889058" y="3530600"/>
            <a:ext cx="1190625" cy="2160588"/>
          </a:xfrm>
          <a:prstGeom prst="straightConnector1">
            <a:avLst/>
          </a:prstGeom>
          <a:noFill/>
          <a:ln w="9525" algn="ctr">
            <a:solidFill>
              <a:srgbClr val="00B050"/>
            </a:solidFill>
            <a:miter lim="800000"/>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 name="直接箭头连接符 13">
            <a:extLst>
              <a:ext uri="{FF2B5EF4-FFF2-40B4-BE49-F238E27FC236}">
                <a16:creationId xmlns:a16="http://schemas.microsoft.com/office/drawing/2014/main" id="{FE818FC0-97E3-4849-AF26-41D2C1248A05}"/>
              </a:ext>
            </a:extLst>
          </p:cNvPr>
          <p:cNvCxnSpPr>
            <a:cxnSpLocks noChangeShapeType="1"/>
          </p:cNvCxnSpPr>
          <p:nvPr/>
        </p:nvCxnSpPr>
        <p:spPr bwMode="auto">
          <a:xfrm flipV="1">
            <a:off x="5473383" y="2954338"/>
            <a:ext cx="1150937" cy="3168650"/>
          </a:xfrm>
          <a:prstGeom prst="straightConnector1">
            <a:avLst/>
          </a:prstGeom>
          <a:noFill/>
          <a:ln w="9525" algn="ctr">
            <a:solidFill>
              <a:srgbClr val="FF0000"/>
            </a:solidFill>
            <a:miter lim="800000"/>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9" name="组合 17">
            <a:extLst>
              <a:ext uri="{FF2B5EF4-FFF2-40B4-BE49-F238E27FC236}">
                <a16:creationId xmlns:a16="http://schemas.microsoft.com/office/drawing/2014/main" id="{AF9ECCB5-1CB4-47EE-AEED-9D917D235611}"/>
              </a:ext>
            </a:extLst>
          </p:cNvPr>
          <p:cNvGrpSpPr>
            <a:grpSpLocks/>
          </p:cNvGrpSpPr>
          <p:nvPr/>
        </p:nvGrpSpPr>
        <p:grpSpPr bwMode="auto">
          <a:xfrm>
            <a:off x="1728470" y="1730375"/>
            <a:ext cx="6702347" cy="2738388"/>
            <a:chOff x="971351" y="2060848"/>
            <a:chExt cx="6702425" cy="2738090"/>
          </a:xfrm>
        </p:grpSpPr>
        <p:pic>
          <p:nvPicPr>
            <p:cNvPr id="10" name="Picture 10">
              <a:extLst>
                <a:ext uri="{FF2B5EF4-FFF2-40B4-BE49-F238E27FC236}">
                  <a16:creationId xmlns:a16="http://schemas.microsoft.com/office/drawing/2014/main" id="{4C9A7A1C-DBD5-42CA-AA03-E061C72DB02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1351" y="2060848"/>
              <a:ext cx="6702425" cy="227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1">
              <a:extLst>
                <a:ext uri="{FF2B5EF4-FFF2-40B4-BE49-F238E27FC236}">
                  <a16:creationId xmlns:a16="http://schemas.microsoft.com/office/drawing/2014/main" id="{C81D7F34-9B95-4988-816F-B7853CAD8139}"/>
                </a:ext>
              </a:extLst>
            </p:cNvPr>
            <p:cNvSpPr txBox="1">
              <a:spLocks noChangeArrowheads="1"/>
            </p:cNvSpPr>
            <p:nvPr/>
          </p:nvSpPr>
          <p:spPr bwMode="auto">
            <a:xfrm>
              <a:off x="3347864" y="4337323"/>
              <a:ext cx="4200238" cy="461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eaLnBrk="1" hangingPunct="1"/>
              <a:r>
                <a:rPr lang="en-US" altLang="zh-CN">
                  <a:latin typeface="+mn-lt"/>
                </a:rPr>
                <a:t>Fig. record</a:t>
              </a:r>
              <a:r>
                <a:rPr lang="en-US" altLang="zh-CN" baseline="-25000">
                  <a:latin typeface="+mn-lt"/>
                </a:rPr>
                <a:t>i</a:t>
              </a:r>
              <a:r>
                <a:rPr lang="en-US" altLang="zh-CN">
                  <a:latin typeface="+mn-lt"/>
                </a:rPr>
                <a:t> to record</a:t>
              </a:r>
              <a:r>
                <a:rPr lang="en-US" altLang="zh-CN" baseline="-25000">
                  <a:latin typeface="+mn-lt"/>
                </a:rPr>
                <a:t>i+3</a:t>
              </a:r>
              <a:r>
                <a:rPr lang="en-US" altLang="zh-CN">
                  <a:latin typeface="+mn-lt"/>
                </a:rPr>
                <a:t> in a page</a:t>
              </a:r>
              <a:endParaRPr lang="zh-CN" altLang="en-US">
                <a:latin typeface="+mn-lt"/>
              </a:endParaRPr>
            </a:p>
          </p:txBody>
        </p:sp>
        <p:cxnSp>
          <p:nvCxnSpPr>
            <p:cNvPr id="12" name="直接连接符 14">
              <a:extLst>
                <a:ext uri="{FF2B5EF4-FFF2-40B4-BE49-F238E27FC236}">
                  <a16:creationId xmlns:a16="http://schemas.microsoft.com/office/drawing/2014/main" id="{1B35C407-83D4-4210-91AD-C928F81A2445}"/>
                </a:ext>
              </a:extLst>
            </p:cNvPr>
            <p:cNvCxnSpPr>
              <a:cxnSpLocks noChangeShapeType="1"/>
            </p:cNvCxnSpPr>
            <p:nvPr/>
          </p:nvCxnSpPr>
          <p:spPr bwMode="auto">
            <a:xfrm>
              <a:off x="5364088" y="3284984"/>
              <a:ext cx="2088232" cy="0"/>
            </a:xfrm>
            <a:prstGeom prst="line">
              <a:avLst/>
            </a:prstGeom>
            <a:noFill/>
            <a:ln w="9525" algn="ctr">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3" name="TextBox 16">
              <a:extLst>
                <a:ext uri="{FF2B5EF4-FFF2-40B4-BE49-F238E27FC236}">
                  <a16:creationId xmlns:a16="http://schemas.microsoft.com/office/drawing/2014/main" id="{93F8729C-8F26-4A52-93A2-4B0010F1A305}"/>
                </a:ext>
              </a:extLst>
            </p:cNvPr>
            <p:cNvSpPr txBox="1">
              <a:spLocks noChangeArrowheads="1"/>
            </p:cNvSpPr>
            <p:nvPr/>
          </p:nvSpPr>
          <p:spPr bwMode="auto">
            <a:xfrm>
              <a:off x="7281440" y="2564904"/>
              <a:ext cx="31611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eaLnBrk="1" hangingPunct="1"/>
              <a:r>
                <a:rPr lang="en-US" altLang="zh-CN" sz="2000">
                  <a:latin typeface="+mn-lt"/>
                </a:rPr>
                <a:t>r</a:t>
              </a:r>
              <a:r>
                <a:rPr lang="en-US" altLang="zh-CN" sz="2000" baseline="-25000">
                  <a:latin typeface="+mn-lt"/>
                </a:rPr>
                <a:t>i</a:t>
              </a:r>
              <a:endParaRPr lang="zh-CN" altLang="en-US" sz="2000" baseline="-25000">
                <a:latin typeface="+mn-lt"/>
              </a:endParaRPr>
            </a:p>
          </p:txBody>
        </p:sp>
        <p:sp>
          <p:nvSpPr>
            <p:cNvPr id="14" name="TextBox 20">
              <a:extLst>
                <a:ext uri="{FF2B5EF4-FFF2-40B4-BE49-F238E27FC236}">
                  <a16:creationId xmlns:a16="http://schemas.microsoft.com/office/drawing/2014/main" id="{8FE4B727-5ED6-4147-A78F-E96E5ED98D67}"/>
                </a:ext>
              </a:extLst>
            </p:cNvPr>
            <p:cNvSpPr txBox="1">
              <a:spLocks noChangeArrowheads="1"/>
            </p:cNvSpPr>
            <p:nvPr/>
          </p:nvSpPr>
          <p:spPr bwMode="auto">
            <a:xfrm>
              <a:off x="6660232" y="2564904"/>
              <a:ext cx="484434" cy="400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eaLnBrk="1" hangingPunct="1"/>
              <a:r>
                <a:rPr lang="en-US" altLang="zh-CN" sz="2000">
                  <a:latin typeface="+mn-lt"/>
                </a:rPr>
                <a:t>r</a:t>
              </a:r>
              <a:r>
                <a:rPr lang="en-US" altLang="zh-CN" sz="2000" baseline="-25000">
                  <a:latin typeface="+mn-lt"/>
                </a:rPr>
                <a:t>i+1</a:t>
              </a:r>
              <a:endParaRPr lang="zh-CN" altLang="en-US" sz="2000" baseline="-25000">
                <a:latin typeface="+mn-lt"/>
              </a:endParaRPr>
            </a:p>
          </p:txBody>
        </p:sp>
        <p:sp>
          <p:nvSpPr>
            <p:cNvPr id="15" name="TextBox 21">
              <a:extLst>
                <a:ext uri="{FF2B5EF4-FFF2-40B4-BE49-F238E27FC236}">
                  <a16:creationId xmlns:a16="http://schemas.microsoft.com/office/drawing/2014/main" id="{1A678C4B-D8AD-4051-8B3C-4794F80C93D6}"/>
                </a:ext>
              </a:extLst>
            </p:cNvPr>
            <p:cNvSpPr txBox="1">
              <a:spLocks noChangeArrowheads="1"/>
            </p:cNvSpPr>
            <p:nvPr/>
          </p:nvSpPr>
          <p:spPr bwMode="auto">
            <a:xfrm>
              <a:off x="6012160" y="2564904"/>
              <a:ext cx="484434" cy="400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eaLnBrk="1" hangingPunct="1"/>
              <a:r>
                <a:rPr lang="en-US" altLang="zh-CN" sz="2000">
                  <a:latin typeface="+mn-lt"/>
                </a:rPr>
                <a:t>r</a:t>
              </a:r>
              <a:r>
                <a:rPr lang="en-US" altLang="zh-CN" sz="2000" baseline="-25000">
                  <a:latin typeface="+mn-lt"/>
                </a:rPr>
                <a:t>i+2</a:t>
              </a:r>
              <a:endParaRPr lang="zh-CN" altLang="en-US" sz="2000" baseline="-25000">
                <a:latin typeface="+mn-lt"/>
              </a:endParaRPr>
            </a:p>
          </p:txBody>
        </p:sp>
        <p:sp>
          <p:nvSpPr>
            <p:cNvPr id="16" name="TextBox 22">
              <a:extLst>
                <a:ext uri="{FF2B5EF4-FFF2-40B4-BE49-F238E27FC236}">
                  <a16:creationId xmlns:a16="http://schemas.microsoft.com/office/drawing/2014/main" id="{02BD0F29-FD65-4D64-9184-F75DFBC8CCE2}"/>
                </a:ext>
              </a:extLst>
            </p:cNvPr>
            <p:cNvSpPr txBox="1">
              <a:spLocks noChangeArrowheads="1"/>
            </p:cNvSpPr>
            <p:nvPr/>
          </p:nvSpPr>
          <p:spPr bwMode="auto">
            <a:xfrm>
              <a:off x="5480450" y="2564904"/>
              <a:ext cx="484434" cy="400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eaLnBrk="1" hangingPunct="1"/>
              <a:r>
                <a:rPr lang="en-US" altLang="zh-CN" sz="2000">
                  <a:latin typeface="+mn-lt"/>
                </a:rPr>
                <a:t>r</a:t>
              </a:r>
              <a:r>
                <a:rPr lang="en-US" altLang="zh-CN" sz="2000" baseline="-25000">
                  <a:latin typeface="+mn-lt"/>
                </a:rPr>
                <a:t>i+3</a:t>
              </a:r>
              <a:endParaRPr lang="zh-CN" altLang="en-US" sz="2000" baseline="-25000">
                <a:latin typeface="+mn-lt"/>
              </a:endParaRPr>
            </a:p>
          </p:txBody>
        </p:sp>
      </p:grpSp>
      <p:cxnSp>
        <p:nvCxnSpPr>
          <p:cNvPr id="17" name="直接箭头连接符 3">
            <a:extLst>
              <a:ext uri="{FF2B5EF4-FFF2-40B4-BE49-F238E27FC236}">
                <a16:creationId xmlns:a16="http://schemas.microsoft.com/office/drawing/2014/main" id="{5FA4CC8D-1ADB-497E-89E5-2BED737A8C68}"/>
              </a:ext>
            </a:extLst>
          </p:cNvPr>
          <p:cNvCxnSpPr>
            <a:cxnSpLocks noChangeShapeType="1"/>
          </p:cNvCxnSpPr>
          <p:nvPr/>
        </p:nvCxnSpPr>
        <p:spPr bwMode="auto">
          <a:xfrm flipV="1">
            <a:off x="1799908" y="2378075"/>
            <a:ext cx="863600" cy="2952750"/>
          </a:xfrm>
          <a:prstGeom prst="straightConnector1">
            <a:avLst/>
          </a:prstGeom>
          <a:noFill/>
          <a:ln w="9525" algn="ctr">
            <a:solidFill>
              <a:srgbClr val="C00000"/>
            </a:solidFill>
            <a:miter lim="800000"/>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4689129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77DD71C-4E59-4316-8147-102EBAF4B623}"/>
              </a:ext>
            </a:extLst>
          </p:cNvPr>
          <p:cNvSpPr>
            <a:spLocks noGrp="1"/>
          </p:cNvSpPr>
          <p:nvPr>
            <p:ph idx="1"/>
          </p:nvPr>
        </p:nvSpPr>
        <p:spPr>
          <a:xfrm>
            <a:off x="178230" y="286719"/>
            <a:ext cx="11809709" cy="6408549"/>
          </a:xfrm>
        </p:spPr>
        <p:txBody>
          <a:bodyPr/>
          <a:lstStyle/>
          <a:p>
            <a:pPr marL="269875" indent="-269875">
              <a:spcBef>
                <a:spcPts val="560"/>
              </a:spcBef>
              <a:buClr>
                <a:srgbClr val="0B32D9"/>
              </a:buClr>
              <a:buSzPct val="60000"/>
              <a:buFont typeface="Wingdings" panose="05000000000000000000" pitchFamily="2" charset="2"/>
              <a:buChar char="n"/>
            </a:pPr>
            <a:r>
              <a:rPr lang="en-US" altLang="zh-CN" dirty="0">
                <a:latin typeface="+mn-lt"/>
                <a:cs typeface="Times New Roman" pitchFamily="18" charset="0"/>
              </a:rPr>
              <a:t>Records can be moved around within a page to keep them contiguous with no empty space between them</a:t>
            </a:r>
          </a:p>
          <a:p>
            <a:pPr lvl="1">
              <a:buSzPct val="50000"/>
            </a:pPr>
            <a:r>
              <a:rPr lang="en-US" altLang="zh-CN" dirty="0">
                <a:latin typeface="+mn-lt"/>
                <a:cs typeface="Times New Roman" pitchFamily="18" charset="0"/>
              </a:rPr>
              <a:t>e.g. </a:t>
            </a:r>
            <a:r>
              <a:rPr lang="en-US" altLang="zh-CN" dirty="0" err="1">
                <a:latin typeface="+mn-lt"/>
                <a:cs typeface="Times New Roman" pitchFamily="18" charset="0"/>
              </a:rPr>
              <a:t>r</a:t>
            </a:r>
            <a:r>
              <a:rPr lang="en-US" altLang="zh-CN" baseline="-25000" dirty="0" err="1">
                <a:latin typeface="+mn-lt"/>
                <a:cs typeface="Times New Roman" pitchFamily="18" charset="0"/>
              </a:rPr>
              <a:t>i</a:t>
            </a:r>
            <a:r>
              <a:rPr lang="en-US" altLang="zh-CN" dirty="0">
                <a:latin typeface="+mn-lt"/>
                <a:cs typeface="Times New Roman" pitchFamily="18" charset="0"/>
              </a:rPr>
              <a:t> is deleted, and r</a:t>
            </a:r>
            <a:r>
              <a:rPr lang="en-US" altLang="zh-CN" baseline="-25000" dirty="0">
                <a:latin typeface="+mn-lt"/>
                <a:cs typeface="Times New Roman" pitchFamily="18" charset="0"/>
              </a:rPr>
              <a:t>i+3</a:t>
            </a:r>
            <a:r>
              <a:rPr lang="en-US" altLang="zh-CN" dirty="0">
                <a:latin typeface="+mn-lt"/>
                <a:cs typeface="Times New Roman" pitchFamily="18" charset="0"/>
              </a:rPr>
              <a:t>, r</a:t>
            </a:r>
            <a:r>
              <a:rPr lang="en-US" altLang="zh-CN" baseline="-25000" dirty="0">
                <a:latin typeface="+mn-lt"/>
                <a:cs typeface="Times New Roman" pitchFamily="18" charset="0"/>
              </a:rPr>
              <a:t>i+2</a:t>
            </a:r>
            <a:r>
              <a:rPr lang="en-US" altLang="zh-CN" dirty="0">
                <a:latin typeface="+mn-lt"/>
                <a:cs typeface="Times New Roman" pitchFamily="18" charset="0"/>
              </a:rPr>
              <a:t> , r</a:t>
            </a:r>
            <a:r>
              <a:rPr lang="en-US" altLang="zh-CN" baseline="-25000" dirty="0">
                <a:latin typeface="+mn-lt"/>
                <a:cs typeface="Times New Roman" pitchFamily="18" charset="0"/>
              </a:rPr>
              <a:t>i+1</a:t>
            </a:r>
            <a:r>
              <a:rPr lang="en-US" altLang="zh-CN" dirty="0">
                <a:latin typeface="+mn-lt"/>
                <a:cs typeface="Times New Roman" pitchFamily="18" charset="0"/>
              </a:rPr>
              <a:t> are moved to occupied the free space created by deletion</a:t>
            </a:r>
          </a:p>
          <a:p>
            <a:pPr lvl="1">
              <a:buSzPct val="50000"/>
            </a:pPr>
            <a:r>
              <a:rPr lang="en-US" altLang="zh-CN" dirty="0">
                <a:latin typeface="+mn-lt"/>
                <a:cs typeface="Times New Roman" pitchFamily="18" charset="0"/>
              </a:rPr>
              <a:t>entry in the header must be updated, e.g. set to -1</a:t>
            </a:r>
            <a:endParaRPr lang="en-US" altLang="zh-CN" dirty="0">
              <a:latin typeface="Times New Roman" pitchFamily="18" charset="0"/>
              <a:cs typeface="Times New Roman" pitchFamily="18" charset="0"/>
            </a:endParaRPr>
          </a:p>
          <a:p>
            <a:pPr marL="269875" indent="-269875">
              <a:spcBef>
                <a:spcPts val="560"/>
              </a:spcBef>
              <a:buClr>
                <a:srgbClr val="0B32D9"/>
              </a:buClr>
              <a:buSzPct val="60000"/>
              <a:buFont typeface="Wingdings" panose="05000000000000000000" pitchFamily="2" charset="2"/>
              <a:buChar char="n"/>
            </a:pPr>
            <a:r>
              <a:rPr lang="en-US" altLang="zh-CN" dirty="0">
                <a:latin typeface="+mn-lt"/>
                <a:cs typeface="Times New Roman" pitchFamily="18" charset="0"/>
              </a:rPr>
              <a:t>Pointers should not point directly to record — instead they should point to the entry for the record in header</a:t>
            </a:r>
          </a:p>
          <a:p>
            <a:pPr lvl="1">
              <a:buSzPct val="50000"/>
            </a:pPr>
            <a:r>
              <a:rPr lang="en-US" altLang="zh-CN" dirty="0">
                <a:latin typeface="+mn-lt"/>
                <a:cs typeface="Times New Roman" pitchFamily="18" charset="0"/>
              </a:rPr>
              <a:t>e.g. </a:t>
            </a:r>
            <a:r>
              <a:rPr lang="en-US" altLang="zh-CN" u="sng" dirty="0">
                <a:solidFill>
                  <a:srgbClr val="FF0000"/>
                </a:solidFill>
                <a:latin typeface="Times New Roman" pitchFamily="18" charset="0"/>
                <a:cs typeface="Times New Roman" pitchFamily="18" charset="0"/>
              </a:rPr>
              <a:t>the pointer to</a:t>
            </a:r>
            <a:r>
              <a:rPr lang="en-US" altLang="zh-CN" dirty="0">
                <a:solidFill>
                  <a:srgbClr val="FF0000"/>
                </a:solidFill>
                <a:latin typeface="Times New Roman" pitchFamily="18" charset="0"/>
                <a:cs typeface="Times New Roman" pitchFamily="18" charset="0"/>
              </a:rPr>
              <a:t> </a:t>
            </a:r>
            <a:r>
              <a:rPr lang="en-US" altLang="zh-CN" dirty="0" err="1">
                <a:solidFill>
                  <a:srgbClr val="FF0000"/>
                </a:solidFill>
                <a:latin typeface="Times New Roman" pitchFamily="18" charset="0"/>
                <a:cs typeface="Times New Roman" pitchFamily="18" charset="0"/>
              </a:rPr>
              <a:t>r</a:t>
            </a:r>
            <a:r>
              <a:rPr lang="en-US" altLang="zh-CN" baseline="-25000" dirty="0" err="1">
                <a:solidFill>
                  <a:srgbClr val="FF0000"/>
                </a:solidFill>
                <a:latin typeface="Times New Roman" pitchFamily="18" charset="0"/>
                <a:cs typeface="Times New Roman" pitchFamily="18" charset="0"/>
              </a:rPr>
              <a:t>i</a:t>
            </a:r>
            <a:endParaRPr lang="zh-CN" altLang="en-US" dirty="0"/>
          </a:p>
        </p:txBody>
      </p:sp>
      <p:sp>
        <p:nvSpPr>
          <p:cNvPr id="3" name="灯片编号占位符 2">
            <a:extLst>
              <a:ext uri="{FF2B5EF4-FFF2-40B4-BE49-F238E27FC236}">
                <a16:creationId xmlns:a16="http://schemas.microsoft.com/office/drawing/2014/main" id="{3725E9EA-4723-4401-8BA9-878EA90B813D}"/>
              </a:ext>
            </a:extLst>
          </p:cNvPr>
          <p:cNvSpPr>
            <a:spLocks noGrp="1"/>
          </p:cNvSpPr>
          <p:nvPr>
            <p:ph type="sldNum" sz="quarter" idx="12"/>
          </p:nvPr>
        </p:nvSpPr>
        <p:spPr/>
        <p:txBody>
          <a:bodyPr/>
          <a:lstStyle/>
          <a:p>
            <a:fld id="{47C4BD23-150C-4A56-8E66-9482A3FB2E80}" type="slidenum">
              <a:rPr lang="zh-CN" altLang="en-US" smtClean="0"/>
              <a:t>15</a:t>
            </a:fld>
            <a:endParaRPr lang="zh-CN" altLang="en-US"/>
          </a:p>
        </p:txBody>
      </p:sp>
      <p:sp>
        <p:nvSpPr>
          <p:cNvPr id="4" name="日期占位符 3">
            <a:extLst>
              <a:ext uri="{FF2B5EF4-FFF2-40B4-BE49-F238E27FC236}">
                <a16:creationId xmlns:a16="http://schemas.microsoft.com/office/drawing/2014/main" id="{73C6629F-E8FD-49E6-BFA0-07E91B50DD7A}"/>
              </a:ext>
            </a:extLst>
          </p:cNvPr>
          <p:cNvSpPr>
            <a:spLocks noGrp="1"/>
          </p:cNvSpPr>
          <p:nvPr>
            <p:ph type="dt" sz="half" idx="10"/>
          </p:nvPr>
        </p:nvSpPr>
        <p:spPr/>
        <p:txBody>
          <a:bodyPr/>
          <a:lstStyle/>
          <a:p>
            <a:fld id="{8AE75D0F-12A3-4FEC-B58A-27D01DB330CF}" type="datetime1">
              <a:rPr lang="zh-CN" altLang="en-US" smtClean="0"/>
              <a:t>2021/11/22</a:t>
            </a:fld>
            <a:endParaRPr lang="zh-CN" altLang="en-US" dirty="0"/>
          </a:p>
        </p:txBody>
      </p:sp>
      <p:grpSp>
        <p:nvGrpSpPr>
          <p:cNvPr id="5" name="组合 6">
            <a:extLst>
              <a:ext uri="{FF2B5EF4-FFF2-40B4-BE49-F238E27FC236}">
                <a16:creationId xmlns:a16="http://schemas.microsoft.com/office/drawing/2014/main" id="{1BE93FE4-D6B1-4F22-AE7D-BC0B190BE41D}"/>
              </a:ext>
            </a:extLst>
          </p:cNvPr>
          <p:cNvGrpSpPr>
            <a:grpSpLocks/>
          </p:cNvGrpSpPr>
          <p:nvPr/>
        </p:nvGrpSpPr>
        <p:grpSpPr bwMode="auto">
          <a:xfrm>
            <a:off x="1177925" y="4061874"/>
            <a:ext cx="6702425" cy="2276475"/>
            <a:chOff x="971351" y="2060848"/>
            <a:chExt cx="6702425" cy="2276475"/>
          </a:xfrm>
        </p:grpSpPr>
        <p:pic>
          <p:nvPicPr>
            <p:cNvPr id="6" name="Picture 10">
              <a:extLst>
                <a:ext uri="{FF2B5EF4-FFF2-40B4-BE49-F238E27FC236}">
                  <a16:creationId xmlns:a16="http://schemas.microsoft.com/office/drawing/2014/main" id="{2951B254-4747-4622-AC16-A9FEA9EBFE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1351" y="2060848"/>
              <a:ext cx="6702425" cy="227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16">
              <a:extLst>
                <a:ext uri="{FF2B5EF4-FFF2-40B4-BE49-F238E27FC236}">
                  <a16:creationId xmlns:a16="http://schemas.microsoft.com/office/drawing/2014/main" id="{1EBA7F68-05C4-4559-9578-AFD0E7E88AC7}"/>
                </a:ext>
              </a:extLst>
            </p:cNvPr>
            <p:cNvSpPr txBox="1">
              <a:spLocks noChangeArrowheads="1"/>
            </p:cNvSpPr>
            <p:nvPr/>
          </p:nvSpPr>
          <p:spPr bwMode="auto">
            <a:xfrm>
              <a:off x="7281440" y="2564904"/>
              <a:ext cx="31611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eaLnBrk="1" hangingPunct="1"/>
              <a:r>
                <a:rPr lang="en-US" altLang="zh-CN" sz="2000">
                  <a:solidFill>
                    <a:srgbClr val="FF0000"/>
                  </a:solidFill>
                  <a:latin typeface="+mn-lt"/>
                </a:rPr>
                <a:t>r</a:t>
              </a:r>
              <a:r>
                <a:rPr lang="en-US" altLang="zh-CN" sz="2000" baseline="-25000">
                  <a:solidFill>
                    <a:srgbClr val="FF0000"/>
                  </a:solidFill>
                  <a:latin typeface="+mn-lt"/>
                </a:rPr>
                <a:t>i</a:t>
              </a:r>
              <a:endParaRPr lang="zh-CN" altLang="en-US" sz="2000" baseline="-25000">
                <a:solidFill>
                  <a:srgbClr val="FF0000"/>
                </a:solidFill>
                <a:latin typeface="+mn-lt"/>
              </a:endParaRPr>
            </a:p>
          </p:txBody>
        </p:sp>
        <p:sp>
          <p:nvSpPr>
            <p:cNvPr id="8" name="TextBox 20">
              <a:extLst>
                <a:ext uri="{FF2B5EF4-FFF2-40B4-BE49-F238E27FC236}">
                  <a16:creationId xmlns:a16="http://schemas.microsoft.com/office/drawing/2014/main" id="{F4CC65B6-98CB-47E8-B988-B0729A8DE107}"/>
                </a:ext>
              </a:extLst>
            </p:cNvPr>
            <p:cNvSpPr txBox="1">
              <a:spLocks noChangeArrowheads="1"/>
            </p:cNvSpPr>
            <p:nvPr/>
          </p:nvSpPr>
          <p:spPr bwMode="auto">
            <a:xfrm>
              <a:off x="6660232" y="2564904"/>
              <a:ext cx="48442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eaLnBrk="1" hangingPunct="1"/>
              <a:r>
                <a:rPr lang="en-US" altLang="zh-CN" sz="2000">
                  <a:latin typeface="+mn-lt"/>
                </a:rPr>
                <a:t>r</a:t>
              </a:r>
              <a:r>
                <a:rPr lang="en-US" altLang="zh-CN" sz="2000" baseline="-25000">
                  <a:latin typeface="+mn-lt"/>
                </a:rPr>
                <a:t>i+1</a:t>
              </a:r>
              <a:endParaRPr lang="zh-CN" altLang="en-US" sz="2000" baseline="-25000">
                <a:latin typeface="+mn-lt"/>
              </a:endParaRPr>
            </a:p>
          </p:txBody>
        </p:sp>
        <p:sp>
          <p:nvSpPr>
            <p:cNvPr id="9" name="TextBox 21">
              <a:extLst>
                <a:ext uri="{FF2B5EF4-FFF2-40B4-BE49-F238E27FC236}">
                  <a16:creationId xmlns:a16="http://schemas.microsoft.com/office/drawing/2014/main" id="{5A51110E-6D4E-4B99-AB94-450349C8F982}"/>
                </a:ext>
              </a:extLst>
            </p:cNvPr>
            <p:cNvSpPr txBox="1">
              <a:spLocks noChangeArrowheads="1"/>
            </p:cNvSpPr>
            <p:nvPr/>
          </p:nvSpPr>
          <p:spPr bwMode="auto">
            <a:xfrm>
              <a:off x="6012160" y="2564904"/>
              <a:ext cx="48442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eaLnBrk="1" hangingPunct="1"/>
              <a:r>
                <a:rPr lang="en-US" altLang="zh-CN" sz="2000">
                  <a:latin typeface="+mn-lt"/>
                </a:rPr>
                <a:t>r</a:t>
              </a:r>
              <a:r>
                <a:rPr lang="en-US" altLang="zh-CN" sz="2000" baseline="-25000">
                  <a:latin typeface="+mn-lt"/>
                </a:rPr>
                <a:t>i+2</a:t>
              </a:r>
              <a:endParaRPr lang="zh-CN" altLang="en-US" sz="2000" baseline="-25000">
                <a:latin typeface="+mn-lt"/>
              </a:endParaRPr>
            </a:p>
          </p:txBody>
        </p:sp>
        <p:sp>
          <p:nvSpPr>
            <p:cNvPr id="10" name="TextBox 22">
              <a:extLst>
                <a:ext uri="{FF2B5EF4-FFF2-40B4-BE49-F238E27FC236}">
                  <a16:creationId xmlns:a16="http://schemas.microsoft.com/office/drawing/2014/main" id="{06CB0F13-A998-402D-85B0-633C5872B6E1}"/>
                </a:ext>
              </a:extLst>
            </p:cNvPr>
            <p:cNvSpPr txBox="1">
              <a:spLocks noChangeArrowheads="1"/>
            </p:cNvSpPr>
            <p:nvPr/>
          </p:nvSpPr>
          <p:spPr bwMode="auto">
            <a:xfrm>
              <a:off x="5480450" y="2564904"/>
              <a:ext cx="48442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eaLnBrk="1" hangingPunct="1"/>
              <a:r>
                <a:rPr lang="en-US" altLang="zh-CN" sz="2000">
                  <a:latin typeface="+mn-lt"/>
                </a:rPr>
                <a:t>r</a:t>
              </a:r>
              <a:r>
                <a:rPr lang="en-US" altLang="zh-CN" sz="2000" baseline="-25000">
                  <a:latin typeface="+mn-lt"/>
                </a:rPr>
                <a:t>i+3</a:t>
              </a:r>
              <a:endParaRPr lang="zh-CN" altLang="en-US" sz="2000" baseline="-25000">
                <a:latin typeface="+mn-lt"/>
              </a:endParaRPr>
            </a:p>
          </p:txBody>
        </p:sp>
      </p:grpSp>
      <p:cxnSp>
        <p:nvCxnSpPr>
          <p:cNvPr id="11" name="直接箭头连接符 8">
            <a:extLst>
              <a:ext uri="{FF2B5EF4-FFF2-40B4-BE49-F238E27FC236}">
                <a16:creationId xmlns:a16="http://schemas.microsoft.com/office/drawing/2014/main" id="{4EF7592E-152D-4D18-9301-683C513733C3}"/>
              </a:ext>
            </a:extLst>
          </p:cNvPr>
          <p:cNvCxnSpPr>
            <a:cxnSpLocks noChangeShapeType="1"/>
          </p:cNvCxnSpPr>
          <p:nvPr/>
        </p:nvCxnSpPr>
        <p:spPr bwMode="auto">
          <a:xfrm>
            <a:off x="2805113" y="3485612"/>
            <a:ext cx="215900" cy="1223962"/>
          </a:xfrm>
          <a:prstGeom prst="straightConnector1">
            <a:avLst/>
          </a:prstGeom>
          <a:noFill/>
          <a:ln w="9525" algn="ctr">
            <a:solidFill>
              <a:srgbClr val="FF0000"/>
            </a:solidFill>
            <a:miter lim="800000"/>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 name="任意多边形 3">
            <a:extLst>
              <a:ext uri="{FF2B5EF4-FFF2-40B4-BE49-F238E27FC236}">
                <a16:creationId xmlns:a16="http://schemas.microsoft.com/office/drawing/2014/main" id="{6B32E433-8D01-45C5-94CB-C26A36BA7328}"/>
              </a:ext>
            </a:extLst>
          </p:cNvPr>
          <p:cNvSpPr>
            <a:spLocks/>
          </p:cNvSpPr>
          <p:nvPr/>
        </p:nvSpPr>
        <p:spPr bwMode="auto">
          <a:xfrm>
            <a:off x="5270500" y="4061874"/>
            <a:ext cx="2217738" cy="1136650"/>
          </a:xfrm>
          <a:custGeom>
            <a:avLst/>
            <a:gdLst>
              <a:gd name="T0" fmla="*/ 58769 w 2217770"/>
              <a:gd name="T1" fmla="*/ 311226 h 1066800"/>
              <a:gd name="T2" fmla="*/ 77819 w 2217770"/>
              <a:gd name="T3" fmla="*/ 270631 h 1066800"/>
              <a:gd name="T4" fmla="*/ 122268 w 2217770"/>
              <a:gd name="T5" fmla="*/ 223271 h 1066800"/>
              <a:gd name="T6" fmla="*/ 179417 w 2217770"/>
              <a:gd name="T7" fmla="*/ 148847 h 1066800"/>
              <a:gd name="T8" fmla="*/ 268316 w 2217770"/>
              <a:gd name="T9" fmla="*/ 101487 h 1066800"/>
              <a:gd name="T10" fmla="*/ 376265 w 2217770"/>
              <a:gd name="T11" fmla="*/ 54126 h 1066800"/>
              <a:gd name="T12" fmla="*/ 439764 w 2217770"/>
              <a:gd name="T13" fmla="*/ 40595 h 1066800"/>
              <a:gd name="T14" fmla="*/ 579462 w 2217770"/>
              <a:gd name="T15" fmla="*/ 13532 h 1066800"/>
              <a:gd name="T16" fmla="*/ 973156 w 2217770"/>
              <a:gd name="T17" fmla="*/ 6766 h 1066800"/>
              <a:gd name="T18" fmla="*/ 1182703 w 2217770"/>
              <a:gd name="T19" fmla="*/ 20297 h 1066800"/>
              <a:gd name="T20" fmla="*/ 1385900 w 2217770"/>
              <a:gd name="T21" fmla="*/ 47360 h 1066800"/>
              <a:gd name="T22" fmla="*/ 1519248 w 2217770"/>
              <a:gd name="T23" fmla="*/ 67658 h 1066800"/>
              <a:gd name="T24" fmla="*/ 1576397 w 2217770"/>
              <a:gd name="T25" fmla="*/ 81189 h 1066800"/>
              <a:gd name="T26" fmla="*/ 1836743 w 2217770"/>
              <a:gd name="T27" fmla="*/ 108252 h 1066800"/>
              <a:gd name="T28" fmla="*/ 1976441 w 2217770"/>
              <a:gd name="T29" fmla="*/ 128550 h 1066800"/>
              <a:gd name="T30" fmla="*/ 2033591 w 2217770"/>
              <a:gd name="T31" fmla="*/ 155613 h 1066800"/>
              <a:gd name="T32" fmla="*/ 2065340 w 2217770"/>
              <a:gd name="T33" fmla="*/ 196207 h 1066800"/>
              <a:gd name="T34" fmla="*/ 2116139 w 2217770"/>
              <a:gd name="T35" fmla="*/ 270631 h 1066800"/>
              <a:gd name="T36" fmla="*/ 2166939 w 2217770"/>
              <a:gd name="T37" fmla="*/ 372118 h 1066800"/>
              <a:gd name="T38" fmla="*/ 2185988 w 2217770"/>
              <a:gd name="T39" fmla="*/ 460073 h 1066800"/>
              <a:gd name="T40" fmla="*/ 2217738 w 2217770"/>
              <a:gd name="T41" fmla="*/ 635983 h 1066800"/>
              <a:gd name="T42" fmla="*/ 2205038 w 2217770"/>
              <a:gd name="T43" fmla="*/ 771298 h 1066800"/>
              <a:gd name="T44" fmla="*/ 2166939 w 2217770"/>
              <a:gd name="T45" fmla="*/ 845722 h 1066800"/>
              <a:gd name="T46" fmla="*/ 2141539 w 2217770"/>
              <a:gd name="T47" fmla="*/ 879551 h 1066800"/>
              <a:gd name="T48" fmla="*/ 2071690 w 2217770"/>
              <a:gd name="T49" fmla="*/ 940443 h 1066800"/>
              <a:gd name="T50" fmla="*/ 2014541 w 2217770"/>
              <a:gd name="T51" fmla="*/ 994569 h 1066800"/>
              <a:gd name="T52" fmla="*/ 1976441 w 2217770"/>
              <a:gd name="T53" fmla="*/ 1014866 h 1066800"/>
              <a:gd name="T54" fmla="*/ 1906592 w 2217770"/>
              <a:gd name="T55" fmla="*/ 1048695 h 1066800"/>
              <a:gd name="T56" fmla="*/ 1754195 w 2217770"/>
              <a:gd name="T57" fmla="*/ 1116353 h 1066800"/>
              <a:gd name="T58" fmla="*/ 1703395 w 2217770"/>
              <a:gd name="T59" fmla="*/ 1129884 h 1066800"/>
              <a:gd name="T60" fmla="*/ 1589097 w 2217770"/>
              <a:gd name="T61" fmla="*/ 1129884 h 1066800"/>
              <a:gd name="T62" fmla="*/ 1506548 w 2217770"/>
              <a:gd name="T63" fmla="*/ 1109587 h 1066800"/>
              <a:gd name="T64" fmla="*/ 1411300 w 2217770"/>
              <a:gd name="T65" fmla="*/ 1068992 h 1066800"/>
              <a:gd name="T66" fmla="*/ 1341451 w 2217770"/>
              <a:gd name="T67" fmla="*/ 1041929 h 1066800"/>
              <a:gd name="T68" fmla="*/ 1277952 w 2217770"/>
              <a:gd name="T69" fmla="*/ 1021632 h 1066800"/>
              <a:gd name="T70" fmla="*/ 1195403 w 2217770"/>
              <a:gd name="T71" fmla="*/ 981037 h 1066800"/>
              <a:gd name="T72" fmla="*/ 1119204 w 2217770"/>
              <a:gd name="T73" fmla="*/ 960740 h 1066800"/>
              <a:gd name="T74" fmla="*/ 973156 w 2217770"/>
              <a:gd name="T75" fmla="*/ 933677 h 1066800"/>
              <a:gd name="T76" fmla="*/ 700110 w 2217770"/>
              <a:gd name="T77" fmla="*/ 920145 h 1066800"/>
              <a:gd name="T78" fmla="*/ 566762 w 2217770"/>
              <a:gd name="T79" fmla="*/ 899848 h 1066800"/>
              <a:gd name="T80" fmla="*/ 477863 w 2217770"/>
              <a:gd name="T81" fmla="*/ 845722 h 1066800"/>
              <a:gd name="T82" fmla="*/ 408014 w 2217770"/>
              <a:gd name="T83" fmla="*/ 798361 h 1066800"/>
              <a:gd name="T84" fmla="*/ 338165 w 2217770"/>
              <a:gd name="T85" fmla="*/ 730704 h 1066800"/>
              <a:gd name="T86" fmla="*/ 261966 w 2217770"/>
              <a:gd name="T87" fmla="*/ 656280 h 1066800"/>
              <a:gd name="T88" fmla="*/ 223867 w 2217770"/>
              <a:gd name="T89" fmla="*/ 608920 h 1066800"/>
              <a:gd name="T90" fmla="*/ 154018 w 2217770"/>
              <a:gd name="T91" fmla="*/ 541262 h 1066800"/>
              <a:gd name="T92" fmla="*/ 122268 w 2217770"/>
              <a:gd name="T93" fmla="*/ 500667 h 1066800"/>
              <a:gd name="T94" fmla="*/ 71469 w 2217770"/>
              <a:gd name="T95" fmla="*/ 446541 h 1066800"/>
              <a:gd name="T96" fmla="*/ 1620 w 2217770"/>
              <a:gd name="T97" fmla="*/ 405946 h 1066800"/>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2217770" h="1066800">
                <a:moveTo>
                  <a:pt x="20670" y="349250"/>
                </a:moveTo>
                <a:cubicBezTo>
                  <a:pt x="30195" y="334433"/>
                  <a:pt x="21127" y="336016"/>
                  <a:pt x="58770" y="292100"/>
                </a:cubicBezTo>
                <a:cubicBezTo>
                  <a:pt x="63737" y="286306"/>
                  <a:pt x="68057" y="279876"/>
                  <a:pt x="71470" y="273050"/>
                </a:cubicBezTo>
                <a:cubicBezTo>
                  <a:pt x="74463" y="267063"/>
                  <a:pt x="73639" y="259227"/>
                  <a:pt x="77820" y="254000"/>
                </a:cubicBezTo>
                <a:cubicBezTo>
                  <a:pt x="82588" y="248041"/>
                  <a:pt x="90520" y="245533"/>
                  <a:pt x="96870" y="241300"/>
                </a:cubicBezTo>
                <a:cubicBezTo>
                  <a:pt x="111170" y="198400"/>
                  <a:pt x="91338" y="244901"/>
                  <a:pt x="122270" y="209550"/>
                </a:cubicBezTo>
                <a:cubicBezTo>
                  <a:pt x="174128" y="150283"/>
                  <a:pt x="123857" y="187325"/>
                  <a:pt x="166720" y="158750"/>
                </a:cubicBezTo>
                <a:cubicBezTo>
                  <a:pt x="170953" y="152400"/>
                  <a:pt x="172948" y="143745"/>
                  <a:pt x="179420" y="139700"/>
                </a:cubicBezTo>
                <a:cubicBezTo>
                  <a:pt x="190772" y="132605"/>
                  <a:pt x="217520" y="127000"/>
                  <a:pt x="217520" y="127000"/>
                </a:cubicBezTo>
                <a:cubicBezTo>
                  <a:pt x="241954" y="90349"/>
                  <a:pt x="215423" y="121698"/>
                  <a:pt x="268320" y="95250"/>
                </a:cubicBezTo>
                <a:cubicBezTo>
                  <a:pt x="352561" y="53129"/>
                  <a:pt x="247366" y="104230"/>
                  <a:pt x="312770" y="76200"/>
                </a:cubicBezTo>
                <a:cubicBezTo>
                  <a:pt x="337293" y="65690"/>
                  <a:pt x="347363" y="54930"/>
                  <a:pt x="376270" y="50800"/>
                </a:cubicBezTo>
                <a:lnTo>
                  <a:pt x="420720" y="44450"/>
                </a:lnTo>
                <a:cubicBezTo>
                  <a:pt x="427070" y="42333"/>
                  <a:pt x="433276" y="39723"/>
                  <a:pt x="439770" y="38100"/>
                </a:cubicBezTo>
                <a:cubicBezTo>
                  <a:pt x="467012" y="31290"/>
                  <a:pt x="481313" y="31061"/>
                  <a:pt x="509620" y="25400"/>
                </a:cubicBezTo>
                <a:cubicBezTo>
                  <a:pt x="563079" y="14708"/>
                  <a:pt x="503162" y="21505"/>
                  <a:pt x="579470" y="12700"/>
                </a:cubicBezTo>
                <a:cubicBezTo>
                  <a:pt x="619642" y="8065"/>
                  <a:pt x="700120" y="0"/>
                  <a:pt x="700120" y="0"/>
                </a:cubicBezTo>
                <a:lnTo>
                  <a:pt x="973170" y="6350"/>
                </a:lnTo>
                <a:cubicBezTo>
                  <a:pt x="1004972" y="7447"/>
                  <a:pt x="1036658" y="10775"/>
                  <a:pt x="1068420" y="12700"/>
                </a:cubicBezTo>
                <a:lnTo>
                  <a:pt x="1182720" y="19050"/>
                </a:lnTo>
                <a:cubicBezTo>
                  <a:pt x="1205460" y="22840"/>
                  <a:pt x="1243092" y="29415"/>
                  <a:pt x="1265270" y="31750"/>
                </a:cubicBezTo>
                <a:cubicBezTo>
                  <a:pt x="1342914" y="39923"/>
                  <a:pt x="1324149" y="34155"/>
                  <a:pt x="1385920" y="44450"/>
                </a:cubicBezTo>
                <a:cubicBezTo>
                  <a:pt x="1396566" y="46224"/>
                  <a:pt x="1406986" y="49274"/>
                  <a:pt x="1417670" y="50800"/>
                </a:cubicBezTo>
                <a:cubicBezTo>
                  <a:pt x="1451457" y="55627"/>
                  <a:pt x="1485604" y="57889"/>
                  <a:pt x="1519270" y="63500"/>
                </a:cubicBezTo>
                <a:cubicBezTo>
                  <a:pt x="1531970" y="65617"/>
                  <a:pt x="1544801" y="67057"/>
                  <a:pt x="1557370" y="69850"/>
                </a:cubicBezTo>
                <a:cubicBezTo>
                  <a:pt x="1563904" y="71302"/>
                  <a:pt x="1569804" y="75182"/>
                  <a:pt x="1576420" y="76200"/>
                </a:cubicBezTo>
                <a:cubicBezTo>
                  <a:pt x="1608681" y="81163"/>
                  <a:pt x="1703615" y="87100"/>
                  <a:pt x="1728820" y="88900"/>
                </a:cubicBezTo>
                <a:cubicBezTo>
                  <a:pt x="1814815" y="103232"/>
                  <a:pt x="1709004" y="86569"/>
                  <a:pt x="1836770" y="101600"/>
                </a:cubicBezTo>
                <a:cubicBezTo>
                  <a:pt x="1849557" y="103104"/>
                  <a:pt x="1862094" y="106353"/>
                  <a:pt x="1874870" y="107950"/>
                </a:cubicBezTo>
                <a:cubicBezTo>
                  <a:pt x="1915024" y="112969"/>
                  <a:pt x="1939272" y="112384"/>
                  <a:pt x="1976470" y="120650"/>
                </a:cubicBezTo>
                <a:cubicBezTo>
                  <a:pt x="2005200" y="127034"/>
                  <a:pt x="1987169" y="126000"/>
                  <a:pt x="2014570" y="139700"/>
                </a:cubicBezTo>
                <a:cubicBezTo>
                  <a:pt x="2020557" y="142693"/>
                  <a:pt x="2027270" y="143933"/>
                  <a:pt x="2033620" y="146050"/>
                </a:cubicBezTo>
                <a:cubicBezTo>
                  <a:pt x="2039970" y="152400"/>
                  <a:pt x="2046921" y="158201"/>
                  <a:pt x="2052670" y="165100"/>
                </a:cubicBezTo>
                <a:cubicBezTo>
                  <a:pt x="2057556" y="170963"/>
                  <a:pt x="2059974" y="178754"/>
                  <a:pt x="2065370" y="184150"/>
                </a:cubicBezTo>
                <a:cubicBezTo>
                  <a:pt x="2070766" y="189546"/>
                  <a:pt x="2078070" y="192617"/>
                  <a:pt x="2084420" y="196850"/>
                </a:cubicBezTo>
                <a:cubicBezTo>
                  <a:pt x="2101980" y="249530"/>
                  <a:pt x="2072501" y="166661"/>
                  <a:pt x="2116170" y="254000"/>
                </a:cubicBezTo>
                <a:cubicBezTo>
                  <a:pt x="2132283" y="286226"/>
                  <a:pt x="2123619" y="271524"/>
                  <a:pt x="2141570" y="298450"/>
                </a:cubicBezTo>
                <a:cubicBezTo>
                  <a:pt x="2157163" y="360820"/>
                  <a:pt x="2134588" y="284486"/>
                  <a:pt x="2166970" y="349250"/>
                </a:cubicBezTo>
                <a:cubicBezTo>
                  <a:pt x="2172957" y="361224"/>
                  <a:pt x="2179670" y="387350"/>
                  <a:pt x="2179670" y="387350"/>
                </a:cubicBezTo>
                <a:cubicBezTo>
                  <a:pt x="2181787" y="402167"/>
                  <a:pt x="2183343" y="417074"/>
                  <a:pt x="2186020" y="431800"/>
                </a:cubicBezTo>
                <a:cubicBezTo>
                  <a:pt x="2189209" y="449342"/>
                  <a:pt x="2193279" y="459928"/>
                  <a:pt x="2198720" y="476250"/>
                </a:cubicBezTo>
                <a:cubicBezTo>
                  <a:pt x="2212946" y="575834"/>
                  <a:pt x="2205549" y="535797"/>
                  <a:pt x="2217770" y="596900"/>
                </a:cubicBezTo>
                <a:cubicBezTo>
                  <a:pt x="2215653" y="630767"/>
                  <a:pt x="2214796" y="664736"/>
                  <a:pt x="2211420" y="698500"/>
                </a:cubicBezTo>
                <a:cubicBezTo>
                  <a:pt x="2210552" y="707184"/>
                  <a:pt x="2207468" y="715509"/>
                  <a:pt x="2205070" y="723900"/>
                </a:cubicBezTo>
                <a:cubicBezTo>
                  <a:pt x="2200522" y="739820"/>
                  <a:pt x="2194932" y="754090"/>
                  <a:pt x="2186020" y="768350"/>
                </a:cubicBezTo>
                <a:cubicBezTo>
                  <a:pt x="2180411" y="777325"/>
                  <a:pt x="2174454" y="786266"/>
                  <a:pt x="2166970" y="793750"/>
                </a:cubicBezTo>
                <a:cubicBezTo>
                  <a:pt x="2161574" y="799146"/>
                  <a:pt x="2154270" y="802217"/>
                  <a:pt x="2147920" y="806450"/>
                </a:cubicBezTo>
                <a:cubicBezTo>
                  <a:pt x="2145803" y="812800"/>
                  <a:pt x="2145283" y="819931"/>
                  <a:pt x="2141570" y="825500"/>
                </a:cubicBezTo>
                <a:cubicBezTo>
                  <a:pt x="2126570" y="848000"/>
                  <a:pt x="2112660" y="847183"/>
                  <a:pt x="2090770" y="863600"/>
                </a:cubicBezTo>
                <a:cubicBezTo>
                  <a:pt x="2083586" y="868988"/>
                  <a:pt x="2077469" y="875751"/>
                  <a:pt x="2071720" y="882650"/>
                </a:cubicBezTo>
                <a:cubicBezTo>
                  <a:pt x="2066834" y="888513"/>
                  <a:pt x="2064416" y="896304"/>
                  <a:pt x="2059020" y="901700"/>
                </a:cubicBezTo>
                <a:cubicBezTo>
                  <a:pt x="2056144" y="904576"/>
                  <a:pt x="2021781" y="929844"/>
                  <a:pt x="2014570" y="933450"/>
                </a:cubicBezTo>
                <a:cubicBezTo>
                  <a:pt x="2008583" y="936443"/>
                  <a:pt x="2001507" y="936807"/>
                  <a:pt x="1995520" y="939800"/>
                </a:cubicBezTo>
                <a:cubicBezTo>
                  <a:pt x="1988694" y="943213"/>
                  <a:pt x="1983296" y="949087"/>
                  <a:pt x="1976470" y="952500"/>
                </a:cubicBezTo>
                <a:cubicBezTo>
                  <a:pt x="1970483" y="955493"/>
                  <a:pt x="1963514" y="956080"/>
                  <a:pt x="1957420" y="958850"/>
                </a:cubicBezTo>
                <a:cubicBezTo>
                  <a:pt x="1940185" y="966684"/>
                  <a:pt x="1921766" y="972891"/>
                  <a:pt x="1906620" y="984250"/>
                </a:cubicBezTo>
                <a:cubicBezTo>
                  <a:pt x="1882919" y="1002026"/>
                  <a:pt x="1860553" y="1021167"/>
                  <a:pt x="1830420" y="1028700"/>
                </a:cubicBezTo>
                <a:lnTo>
                  <a:pt x="1754220" y="1047750"/>
                </a:lnTo>
                <a:lnTo>
                  <a:pt x="1728820" y="1054100"/>
                </a:lnTo>
                <a:cubicBezTo>
                  <a:pt x="1720353" y="1056217"/>
                  <a:pt x="1711978" y="1058738"/>
                  <a:pt x="1703420" y="1060450"/>
                </a:cubicBezTo>
                <a:lnTo>
                  <a:pt x="1671670" y="1066800"/>
                </a:lnTo>
                <a:cubicBezTo>
                  <a:pt x="1644153" y="1064683"/>
                  <a:pt x="1616566" y="1063339"/>
                  <a:pt x="1589120" y="1060450"/>
                </a:cubicBezTo>
                <a:cubicBezTo>
                  <a:pt x="1569369" y="1058371"/>
                  <a:pt x="1545238" y="1053355"/>
                  <a:pt x="1525620" y="1047750"/>
                </a:cubicBezTo>
                <a:cubicBezTo>
                  <a:pt x="1519184" y="1045911"/>
                  <a:pt x="1513006" y="1043239"/>
                  <a:pt x="1506570" y="1041400"/>
                </a:cubicBezTo>
                <a:cubicBezTo>
                  <a:pt x="1450756" y="1025453"/>
                  <a:pt x="1507795" y="1043925"/>
                  <a:pt x="1462120" y="1028700"/>
                </a:cubicBezTo>
                <a:cubicBezTo>
                  <a:pt x="1430618" y="997198"/>
                  <a:pt x="1457670" y="1017205"/>
                  <a:pt x="1411320" y="1003300"/>
                </a:cubicBezTo>
                <a:cubicBezTo>
                  <a:pt x="1400402" y="1000025"/>
                  <a:pt x="1390282" y="994495"/>
                  <a:pt x="1379570" y="990600"/>
                </a:cubicBezTo>
                <a:cubicBezTo>
                  <a:pt x="1366989" y="986025"/>
                  <a:pt x="1354051" y="982475"/>
                  <a:pt x="1341470" y="977900"/>
                </a:cubicBezTo>
                <a:cubicBezTo>
                  <a:pt x="1330758" y="974005"/>
                  <a:pt x="1320638" y="968475"/>
                  <a:pt x="1309720" y="965200"/>
                </a:cubicBezTo>
                <a:cubicBezTo>
                  <a:pt x="1299382" y="962099"/>
                  <a:pt x="1288441" y="961468"/>
                  <a:pt x="1277970" y="958850"/>
                </a:cubicBezTo>
                <a:cubicBezTo>
                  <a:pt x="1271476" y="957227"/>
                  <a:pt x="1264997" y="955305"/>
                  <a:pt x="1258920" y="952500"/>
                </a:cubicBezTo>
                <a:cubicBezTo>
                  <a:pt x="1237433" y="942583"/>
                  <a:pt x="1218378" y="926490"/>
                  <a:pt x="1195420" y="920750"/>
                </a:cubicBezTo>
                <a:lnTo>
                  <a:pt x="1144620" y="908050"/>
                </a:lnTo>
                <a:cubicBezTo>
                  <a:pt x="1136153" y="905933"/>
                  <a:pt x="1127860" y="902934"/>
                  <a:pt x="1119220" y="901700"/>
                </a:cubicBezTo>
                <a:cubicBezTo>
                  <a:pt x="1089587" y="897467"/>
                  <a:pt x="1059360" y="896260"/>
                  <a:pt x="1030320" y="889000"/>
                </a:cubicBezTo>
                <a:cubicBezTo>
                  <a:pt x="1018592" y="886068"/>
                  <a:pt x="983620" y="876897"/>
                  <a:pt x="973170" y="876300"/>
                </a:cubicBezTo>
                <a:cubicBezTo>
                  <a:pt x="909738" y="872675"/>
                  <a:pt x="846170" y="872067"/>
                  <a:pt x="782670" y="869950"/>
                </a:cubicBezTo>
                <a:cubicBezTo>
                  <a:pt x="755153" y="867833"/>
                  <a:pt x="727521" y="866888"/>
                  <a:pt x="700120" y="863600"/>
                </a:cubicBezTo>
                <a:cubicBezTo>
                  <a:pt x="674553" y="860532"/>
                  <a:pt x="649513" y="853744"/>
                  <a:pt x="623920" y="850900"/>
                </a:cubicBezTo>
                <a:lnTo>
                  <a:pt x="566770" y="844550"/>
                </a:lnTo>
                <a:cubicBezTo>
                  <a:pt x="554070" y="840317"/>
                  <a:pt x="539380" y="839882"/>
                  <a:pt x="528670" y="831850"/>
                </a:cubicBezTo>
                <a:lnTo>
                  <a:pt x="477870" y="793750"/>
                </a:lnTo>
                <a:cubicBezTo>
                  <a:pt x="469403" y="787400"/>
                  <a:pt x="461936" y="779433"/>
                  <a:pt x="452470" y="774700"/>
                </a:cubicBezTo>
                <a:cubicBezTo>
                  <a:pt x="431377" y="764153"/>
                  <a:pt x="425971" y="762763"/>
                  <a:pt x="408020" y="749300"/>
                </a:cubicBezTo>
                <a:cubicBezTo>
                  <a:pt x="388713" y="734820"/>
                  <a:pt x="364257" y="724930"/>
                  <a:pt x="350870" y="704850"/>
                </a:cubicBezTo>
                <a:cubicBezTo>
                  <a:pt x="346637" y="698500"/>
                  <a:pt x="343566" y="691196"/>
                  <a:pt x="338170" y="685800"/>
                </a:cubicBezTo>
                <a:cubicBezTo>
                  <a:pt x="328586" y="676216"/>
                  <a:pt x="316411" y="669558"/>
                  <a:pt x="306420" y="660400"/>
                </a:cubicBezTo>
                <a:cubicBezTo>
                  <a:pt x="290974" y="646241"/>
                  <a:pt x="276787" y="630767"/>
                  <a:pt x="261970" y="615950"/>
                </a:cubicBezTo>
                <a:cubicBezTo>
                  <a:pt x="253503" y="607483"/>
                  <a:pt x="243212" y="600513"/>
                  <a:pt x="236570" y="590550"/>
                </a:cubicBezTo>
                <a:cubicBezTo>
                  <a:pt x="232337" y="584200"/>
                  <a:pt x="229266" y="576896"/>
                  <a:pt x="223870" y="571500"/>
                </a:cubicBezTo>
                <a:cubicBezTo>
                  <a:pt x="214286" y="561916"/>
                  <a:pt x="201704" y="555684"/>
                  <a:pt x="192120" y="546100"/>
                </a:cubicBezTo>
                <a:cubicBezTo>
                  <a:pt x="144862" y="498842"/>
                  <a:pt x="198915" y="537930"/>
                  <a:pt x="154020" y="508000"/>
                </a:cubicBezTo>
                <a:cubicBezTo>
                  <a:pt x="149787" y="499533"/>
                  <a:pt x="147380" y="489872"/>
                  <a:pt x="141320" y="482600"/>
                </a:cubicBezTo>
                <a:cubicBezTo>
                  <a:pt x="136434" y="476737"/>
                  <a:pt x="128133" y="474786"/>
                  <a:pt x="122270" y="469900"/>
                </a:cubicBezTo>
                <a:cubicBezTo>
                  <a:pt x="73377" y="429156"/>
                  <a:pt x="131468" y="469682"/>
                  <a:pt x="84170" y="438150"/>
                </a:cubicBezTo>
                <a:cubicBezTo>
                  <a:pt x="79937" y="431800"/>
                  <a:pt x="77942" y="423145"/>
                  <a:pt x="71470" y="419100"/>
                </a:cubicBezTo>
                <a:cubicBezTo>
                  <a:pt x="60118" y="412005"/>
                  <a:pt x="33370" y="406400"/>
                  <a:pt x="33370" y="406400"/>
                </a:cubicBezTo>
                <a:cubicBezTo>
                  <a:pt x="11961" y="374287"/>
                  <a:pt x="32292" y="396336"/>
                  <a:pt x="1620" y="381000"/>
                </a:cubicBezTo>
                <a:cubicBezTo>
                  <a:pt x="-5206" y="377587"/>
                  <a:pt x="11145" y="364067"/>
                  <a:pt x="20670" y="349250"/>
                </a:cubicBezTo>
                <a:close/>
              </a:path>
            </a:pathLst>
          </a:custGeom>
          <a:noFill/>
          <a:ln w="952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cxnSp>
        <p:nvCxnSpPr>
          <p:cNvPr id="13" name="直接箭头连接符 5">
            <a:extLst>
              <a:ext uri="{FF2B5EF4-FFF2-40B4-BE49-F238E27FC236}">
                <a16:creationId xmlns:a16="http://schemas.microsoft.com/office/drawing/2014/main" id="{1177A3F1-034A-4A00-B5FF-67260D56FA92}"/>
              </a:ext>
            </a:extLst>
          </p:cNvPr>
          <p:cNvCxnSpPr>
            <a:cxnSpLocks noChangeShapeType="1"/>
          </p:cNvCxnSpPr>
          <p:nvPr/>
        </p:nvCxnSpPr>
        <p:spPr bwMode="auto">
          <a:xfrm>
            <a:off x="7215188" y="4204749"/>
            <a:ext cx="592137" cy="0"/>
          </a:xfrm>
          <a:prstGeom prst="straightConnector1">
            <a:avLst/>
          </a:prstGeom>
          <a:noFill/>
          <a:ln w="9525" algn="ctr">
            <a:solidFill>
              <a:srgbClr val="FF0000"/>
            </a:solidFill>
            <a:miter lim="800000"/>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4" name="TextBox 1">
            <a:extLst>
              <a:ext uri="{FF2B5EF4-FFF2-40B4-BE49-F238E27FC236}">
                <a16:creationId xmlns:a16="http://schemas.microsoft.com/office/drawing/2014/main" id="{AE483CA3-4DE7-4957-9B7E-10A6AAF372C3}"/>
              </a:ext>
            </a:extLst>
          </p:cNvPr>
          <p:cNvSpPr txBox="1"/>
          <p:nvPr/>
        </p:nvSpPr>
        <p:spPr>
          <a:xfrm>
            <a:off x="7804126" y="4035472"/>
            <a:ext cx="649858" cy="338554"/>
          </a:xfrm>
          <a:prstGeom prst="rect">
            <a:avLst/>
          </a:prstGeom>
          <a:solidFill>
            <a:schemeClr val="bg1"/>
          </a:solidFill>
        </p:spPr>
        <p:txBody>
          <a:bodyPr wrap="none" rtlCol="0">
            <a:spAutoFit/>
          </a:bodyPr>
          <a:lstStyle/>
          <a:p>
            <a:r>
              <a:rPr lang="en-US" altLang="zh-CN" sz="1600" dirty="0"/>
              <a:t>move</a:t>
            </a:r>
            <a:endParaRPr lang="zh-CN" altLang="en-US" sz="1600" dirty="0"/>
          </a:p>
        </p:txBody>
      </p:sp>
      <p:sp>
        <p:nvSpPr>
          <p:cNvPr id="15" name="TextBox 2">
            <a:extLst>
              <a:ext uri="{FF2B5EF4-FFF2-40B4-BE49-F238E27FC236}">
                <a16:creationId xmlns:a16="http://schemas.microsoft.com/office/drawing/2014/main" id="{708CC9B3-5ABD-40A9-967F-26CC4FE897E3}"/>
              </a:ext>
            </a:extLst>
          </p:cNvPr>
          <p:cNvSpPr txBox="1"/>
          <p:nvPr/>
        </p:nvSpPr>
        <p:spPr>
          <a:xfrm>
            <a:off x="8278192" y="5069465"/>
            <a:ext cx="849913" cy="338554"/>
          </a:xfrm>
          <a:prstGeom prst="rect">
            <a:avLst/>
          </a:prstGeom>
          <a:solidFill>
            <a:schemeClr val="bg1"/>
          </a:solidFill>
          <a:ln>
            <a:solidFill>
              <a:srgbClr val="FF0000"/>
            </a:solidFill>
          </a:ln>
        </p:spPr>
        <p:txBody>
          <a:bodyPr wrap="none" rtlCol="0">
            <a:spAutoFit/>
          </a:bodyPr>
          <a:lstStyle/>
          <a:p>
            <a:r>
              <a:rPr lang="en-US" altLang="zh-CN" sz="1600" dirty="0"/>
              <a:t>deleted</a:t>
            </a:r>
            <a:endParaRPr lang="zh-CN" altLang="en-US" sz="1600" dirty="0"/>
          </a:p>
        </p:txBody>
      </p:sp>
      <p:cxnSp>
        <p:nvCxnSpPr>
          <p:cNvPr id="16" name="直接箭头连接符 15">
            <a:extLst>
              <a:ext uri="{FF2B5EF4-FFF2-40B4-BE49-F238E27FC236}">
                <a16:creationId xmlns:a16="http://schemas.microsoft.com/office/drawing/2014/main" id="{F071163D-E488-4F1E-B434-505B58FC65E7}"/>
              </a:ext>
            </a:extLst>
          </p:cNvPr>
          <p:cNvCxnSpPr>
            <a:stCxn id="15" idx="1"/>
          </p:cNvCxnSpPr>
          <p:nvPr/>
        </p:nvCxnSpPr>
        <p:spPr bwMode="auto">
          <a:xfrm flipH="1" flipV="1">
            <a:off x="7880350" y="4853441"/>
            <a:ext cx="397842" cy="385301"/>
          </a:xfrm>
          <a:prstGeom prst="straightConnector1">
            <a:avLst/>
          </a:prstGeom>
          <a:solidFill>
            <a:schemeClr val="accent1"/>
          </a:solidFill>
          <a:ln w="9525" cap="flat" cmpd="sng" algn="ctr">
            <a:solidFill>
              <a:srgbClr val="FF0000"/>
            </a:solidFill>
            <a:prstDash val="solid"/>
            <a:miter lim="800000"/>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16275417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574991-2246-4CDF-A996-2A891344541E}"/>
              </a:ext>
            </a:extLst>
          </p:cNvPr>
          <p:cNvSpPr>
            <a:spLocks noGrp="1"/>
          </p:cNvSpPr>
          <p:nvPr>
            <p:ph type="title"/>
          </p:nvPr>
        </p:nvSpPr>
        <p:spPr/>
        <p:txBody>
          <a:bodyPr/>
          <a:lstStyle/>
          <a:p>
            <a:r>
              <a:rPr lang="en-US" altLang="zh-CN" dirty="0"/>
              <a:t>13.3 Organization of Records in Files</a:t>
            </a:r>
            <a:endParaRPr lang="zh-CN" altLang="en-US" dirty="0"/>
          </a:p>
        </p:txBody>
      </p:sp>
      <p:sp>
        <p:nvSpPr>
          <p:cNvPr id="3" name="内容占位符 2">
            <a:extLst>
              <a:ext uri="{FF2B5EF4-FFF2-40B4-BE49-F238E27FC236}">
                <a16:creationId xmlns:a16="http://schemas.microsoft.com/office/drawing/2014/main" id="{B8EBAE79-41EB-4A64-8435-5F5E7B35332F}"/>
              </a:ext>
            </a:extLst>
          </p:cNvPr>
          <p:cNvSpPr>
            <a:spLocks noGrp="1"/>
          </p:cNvSpPr>
          <p:nvPr>
            <p:ph idx="1"/>
          </p:nvPr>
        </p:nvSpPr>
        <p:spPr/>
        <p:txBody>
          <a:bodyPr/>
          <a:lstStyle/>
          <a:p>
            <a:pPr marL="190500" indent="-190500" eaLnBrk="1" hangingPunct="1">
              <a:lnSpc>
                <a:spcPct val="90000"/>
              </a:lnSpc>
            </a:pPr>
            <a:r>
              <a:rPr lang="zh-CN" altLang="en-US" dirty="0"/>
              <a:t>/* 文件包括多个记录，这些记录在</a:t>
            </a:r>
            <a:r>
              <a:rPr lang="zh-CN" altLang="en-US" b="1" dirty="0">
                <a:solidFill>
                  <a:srgbClr val="FF0000"/>
                </a:solidFill>
              </a:rPr>
              <a:t>磁盘上</a:t>
            </a:r>
            <a:r>
              <a:rPr lang="zh-CN" altLang="en-US" dirty="0"/>
              <a:t>的存放属于文件(记录</a:t>
            </a:r>
            <a:r>
              <a:rPr lang="en-US" altLang="zh-CN" dirty="0"/>
              <a:t>)</a:t>
            </a:r>
            <a:r>
              <a:rPr lang="zh-CN" altLang="en-US" dirty="0"/>
              <a:t>结构问题，即纪录的组织结构</a:t>
            </a:r>
          </a:p>
          <a:p>
            <a:pPr marL="190500" indent="-190500" eaLnBrk="1" hangingPunct="1">
              <a:lnSpc>
                <a:spcPct val="90000"/>
              </a:lnSpc>
            </a:pPr>
            <a:r>
              <a:rPr lang="zh-CN" altLang="en-US" dirty="0"/>
              <a:t>/*对于某种结构的文件如何去查找、插入、删除记录，属于文件的存取方法</a:t>
            </a:r>
          </a:p>
          <a:p>
            <a:pPr marL="190500" indent="-190500" eaLnBrk="1" hangingPunct="1">
              <a:lnSpc>
                <a:spcPct val="90000"/>
              </a:lnSpc>
            </a:pPr>
            <a:r>
              <a:rPr lang="zh-CN" altLang="en-US" dirty="0"/>
              <a:t>/*文件记录的组织结构决定了文件的存取方法</a:t>
            </a:r>
          </a:p>
          <a:p>
            <a:pPr marL="190500" indent="-190500" eaLnBrk="1" hangingPunct="1">
              <a:lnSpc>
                <a:spcPct val="90000"/>
              </a:lnSpc>
            </a:pPr>
            <a:endParaRPr lang="en-US" altLang="zh-CN" dirty="0"/>
          </a:p>
          <a:p>
            <a:pPr marL="190500" indent="-190500" eaLnBrk="1" hangingPunct="1">
              <a:lnSpc>
                <a:spcPct val="90000"/>
              </a:lnSpc>
            </a:pPr>
            <a:r>
              <a:rPr lang="en-US" altLang="zh-CN" dirty="0"/>
              <a:t>At the logical file level, from viewpoints of users, DB file can be viewed as a set of </a:t>
            </a:r>
            <a:r>
              <a:rPr lang="en-US" altLang="zh-CN" b="1" i="1" dirty="0"/>
              <a:t>records</a:t>
            </a:r>
            <a:r>
              <a:rPr lang="en-US" altLang="zh-CN" dirty="0"/>
              <a:t>, these records are logically organized in one of the following ways</a:t>
            </a:r>
          </a:p>
          <a:p>
            <a:pPr marL="571500" lvl="1" indent="-190500" eaLnBrk="1" hangingPunct="1">
              <a:lnSpc>
                <a:spcPct val="90000"/>
              </a:lnSpc>
            </a:pPr>
            <a:r>
              <a:rPr lang="en-US" altLang="zh-CN" dirty="0"/>
              <a:t> </a:t>
            </a:r>
            <a:r>
              <a:rPr lang="en-US" altLang="zh-CN" dirty="0">
                <a:solidFill>
                  <a:srgbClr val="FF0000"/>
                </a:solidFill>
              </a:rPr>
              <a:t>heap, sequential, hash, clustering</a:t>
            </a:r>
          </a:p>
          <a:p>
            <a:pPr marL="571500" lvl="1" indent="-190500" eaLnBrk="1" hangingPunct="1">
              <a:lnSpc>
                <a:spcPct val="90000"/>
              </a:lnSpc>
            </a:pPr>
            <a:r>
              <a:rPr lang="en-US" altLang="zh-CN" dirty="0"/>
              <a:t>logical organization of records also determine for file users how to access the records, i.e. access methods</a:t>
            </a:r>
          </a:p>
          <a:p>
            <a:endParaRPr lang="zh-CN" altLang="en-US" dirty="0"/>
          </a:p>
        </p:txBody>
      </p:sp>
      <p:sp>
        <p:nvSpPr>
          <p:cNvPr id="4" name="日期占位符 3">
            <a:extLst>
              <a:ext uri="{FF2B5EF4-FFF2-40B4-BE49-F238E27FC236}">
                <a16:creationId xmlns:a16="http://schemas.microsoft.com/office/drawing/2014/main" id="{D554EB70-FABF-4D91-9965-E688BAAAD99F}"/>
              </a:ext>
            </a:extLst>
          </p:cNvPr>
          <p:cNvSpPr>
            <a:spLocks noGrp="1"/>
          </p:cNvSpPr>
          <p:nvPr>
            <p:ph type="dt" sz="half" idx="10"/>
          </p:nvPr>
        </p:nvSpPr>
        <p:spPr/>
        <p:txBody>
          <a:bodyPr/>
          <a:lstStyle/>
          <a:p>
            <a:fld id="{37C27891-8672-40F9-AB28-D3D8B8A877DB}" type="datetime1">
              <a:rPr lang="zh-CN" altLang="en-US" smtClean="0"/>
              <a:t>2021/11/22</a:t>
            </a:fld>
            <a:endParaRPr lang="zh-CN" altLang="en-US" dirty="0"/>
          </a:p>
        </p:txBody>
      </p:sp>
      <p:sp>
        <p:nvSpPr>
          <p:cNvPr id="5" name="灯片编号占位符 4">
            <a:extLst>
              <a:ext uri="{FF2B5EF4-FFF2-40B4-BE49-F238E27FC236}">
                <a16:creationId xmlns:a16="http://schemas.microsoft.com/office/drawing/2014/main" id="{0FB7ED37-3291-496F-93D3-190DB283B6C3}"/>
              </a:ext>
            </a:extLst>
          </p:cNvPr>
          <p:cNvSpPr>
            <a:spLocks noGrp="1"/>
          </p:cNvSpPr>
          <p:nvPr>
            <p:ph type="sldNum" sz="quarter" idx="12"/>
          </p:nvPr>
        </p:nvSpPr>
        <p:spPr/>
        <p:txBody>
          <a:bodyPr/>
          <a:lstStyle/>
          <a:p>
            <a:fld id="{47C4BD23-150C-4A56-8E66-9482A3FB2E80}" type="slidenum">
              <a:rPr lang="zh-CN" altLang="en-US" smtClean="0"/>
              <a:pPr/>
              <a:t>16</a:t>
            </a:fld>
            <a:endParaRPr lang="zh-CN" altLang="en-US" dirty="0"/>
          </a:p>
        </p:txBody>
      </p:sp>
    </p:spTree>
    <p:extLst>
      <p:ext uri="{BB962C8B-B14F-4D97-AF65-F5344CB8AC3E}">
        <p14:creationId xmlns:p14="http://schemas.microsoft.com/office/powerpoint/2010/main" val="22597182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D076FB-58D8-4891-B28F-2807F7CDA6DC}"/>
              </a:ext>
            </a:extLst>
          </p:cNvPr>
          <p:cNvSpPr>
            <a:spLocks noGrp="1"/>
          </p:cNvSpPr>
          <p:nvPr>
            <p:ph type="title"/>
          </p:nvPr>
        </p:nvSpPr>
        <p:spPr/>
        <p:txBody>
          <a:bodyPr/>
          <a:lstStyle/>
          <a:p>
            <a:r>
              <a:rPr lang="en-US" altLang="zh-CN" dirty="0"/>
              <a:t>Organization of Records in Files</a:t>
            </a:r>
            <a:endParaRPr lang="zh-CN" altLang="en-US" dirty="0"/>
          </a:p>
        </p:txBody>
      </p:sp>
      <p:sp>
        <p:nvSpPr>
          <p:cNvPr id="3" name="内容占位符 2">
            <a:extLst>
              <a:ext uri="{FF2B5EF4-FFF2-40B4-BE49-F238E27FC236}">
                <a16:creationId xmlns:a16="http://schemas.microsoft.com/office/drawing/2014/main" id="{DE3BAD51-54F1-4F81-ABB2-964F0CDD0104}"/>
              </a:ext>
            </a:extLst>
          </p:cNvPr>
          <p:cNvSpPr>
            <a:spLocks noGrp="1"/>
          </p:cNvSpPr>
          <p:nvPr>
            <p:ph idx="1"/>
          </p:nvPr>
        </p:nvSpPr>
        <p:spPr/>
        <p:txBody>
          <a:bodyPr>
            <a:normAutofit/>
          </a:bodyPr>
          <a:lstStyle/>
          <a:p>
            <a:pPr>
              <a:defRPr/>
            </a:pPr>
            <a:r>
              <a:rPr lang="en-US" altLang="zh-CN" b="1" dirty="0">
                <a:solidFill>
                  <a:srgbClr val="000099"/>
                </a:solidFill>
                <a:cs typeface="Times New Roman" pitchFamily="18" charset="0"/>
              </a:rPr>
              <a:t>Heap</a:t>
            </a:r>
            <a:r>
              <a:rPr lang="en-US" altLang="zh-CN" b="1" dirty="0">
                <a:cs typeface="Times New Roman" pitchFamily="18" charset="0"/>
              </a:rPr>
              <a:t> </a:t>
            </a:r>
            <a:r>
              <a:rPr lang="en-US" altLang="zh-CN" dirty="0">
                <a:cs typeface="Times New Roman" pitchFamily="18" charset="0"/>
              </a:rPr>
              <a:t>– a record can be placed anywhere in the file where there is space</a:t>
            </a:r>
          </a:p>
          <a:p>
            <a:pPr lvl="1">
              <a:defRPr/>
            </a:pPr>
            <a:r>
              <a:rPr lang="en-US" altLang="zh-CN" dirty="0">
                <a:ea typeface="ＭＳ Ｐゴシック" pitchFamily="34" charset="-128"/>
                <a:cs typeface="Times New Roman" pitchFamily="18" charset="0"/>
              </a:rPr>
              <a:t> e.g. data in a table that has no primary/unique keys and no index, </a:t>
            </a:r>
            <a:r>
              <a:rPr lang="en-US" altLang="zh-CN" i="1" dirty="0">
                <a:ea typeface="ＭＳ Ｐゴシック" pitchFamily="34" charset="-128"/>
                <a:cs typeface="Times New Roman" pitchFamily="18" charset="0"/>
              </a:rPr>
              <a:t>student</a:t>
            </a:r>
            <a:r>
              <a:rPr lang="en-US" altLang="zh-CN" dirty="0">
                <a:ea typeface="ＭＳ Ｐゴシック" pitchFamily="34" charset="-128"/>
                <a:cs typeface="Times New Roman" pitchFamily="18" charset="0"/>
              </a:rPr>
              <a:t>(</a:t>
            </a:r>
            <a:r>
              <a:rPr lang="en-US" altLang="zh-CN" i="1" dirty="0">
                <a:ea typeface="ＭＳ Ｐゴシック" pitchFamily="34" charset="-128"/>
                <a:cs typeface="Times New Roman" pitchFamily="18" charset="0"/>
              </a:rPr>
              <a:t>ID</a:t>
            </a:r>
            <a:r>
              <a:rPr lang="en-US" altLang="zh-CN" dirty="0">
                <a:ea typeface="ＭＳ Ｐゴシック" pitchFamily="34" charset="-128"/>
                <a:cs typeface="Times New Roman" pitchFamily="18" charset="0"/>
              </a:rPr>
              <a:t>, </a:t>
            </a:r>
            <a:r>
              <a:rPr lang="en-US" altLang="zh-CN" i="1" dirty="0">
                <a:ea typeface="ＭＳ Ｐゴシック" pitchFamily="34" charset="-128"/>
                <a:cs typeface="Times New Roman" pitchFamily="18" charset="0"/>
              </a:rPr>
              <a:t>name</a:t>
            </a:r>
            <a:r>
              <a:rPr lang="en-US" altLang="zh-CN" dirty="0">
                <a:ea typeface="ＭＳ Ｐゴシック" pitchFamily="34" charset="-128"/>
                <a:cs typeface="Times New Roman" pitchFamily="18" charset="0"/>
              </a:rPr>
              <a:t>, </a:t>
            </a:r>
            <a:r>
              <a:rPr lang="en-US" altLang="zh-CN" i="1" dirty="0">
                <a:ea typeface="ＭＳ Ｐゴシック" pitchFamily="34" charset="-128"/>
                <a:cs typeface="Times New Roman" pitchFamily="18" charset="0"/>
              </a:rPr>
              <a:t>total-credits</a:t>
            </a:r>
            <a:r>
              <a:rPr lang="en-US" altLang="zh-CN" dirty="0">
                <a:ea typeface="ＭＳ Ｐゴシック" pitchFamily="34" charset="-128"/>
                <a:cs typeface="Times New Roman" pitchFamily="18" charset="0"/>
              </a:rPr>
              <a:t>)</a:t>
            </a:r>
            <a:endParaRPr lang="en-US" altLang="zh-CN" b="1" dirty="0">
              <a:solidFill>
                <a:srgbClr val="000099"/>
              </a:solidFill>
              <a:cs typeface="Times New Roman" pitchFamily="18" charset="0"/>
            </a:endParaRPr>
          </a:p>
          <a:p>
            <a:pPr>
              <a:defRPr/>
            </a:pPr>
            <a:r>
              <a:rPr lang="en-US" altLang="zh-CN" b="1" dirty="0">
                <a:solidFill>
                  <a:srgbClr val="000099"/>
                </a:solidFill>
                <a:cs typeface="Times New Roman" pitchFamily="18" charset="0"/>
              </a:rPr>
              <a:t>Sequential</a:t>
            </a:r>
            <a:r>
              <a:rPr lang="en-US" altLang="zh-CN" b="1" dirty="0">
                <a:solidFill>
                  <a:schemeClr val="tx2"/>
                </a:solidFill>
                <a:cs typeface="Times New Roman" pitchFamily="18" charset="0"/>
              </a:rPr>
              <a:t> </a:t>
            </a:r>
            <a:r>
              <a:rPr lang="en-US" altLang="zh-CN" dirty="0">
                <a:cs typeface="Times New Roman" pitchFamily="18" charset="0"/>
              </a:rPr>
              <a:t>– store records in sequential order, based on the value of the search key of each record</a:t>
            </a:r>
          </a:p>
          <a:p>
            <a:pPr lvl="1">
              <a:defRPr/>
            </a:pPr>
            <a:r>
              <a:rPr lang="en-US" altLang="zh-CN" dirty="0">
                <a:ea typeface="ＭＳ Ｐゴシック" pitchFamily="34" charset="-128"/>
                <a:cs typeface="Times New Roman" pitchFamily="18" charset="0"/>
              </a:rPr>
              <a:t> e.g. </a:t>
            </a:r>
            <a:r>
              <a:rPr lang="en-US" altLang="zh-CN" i="1" dirty="0">
                <a:ea typeface="ＭＳ Ｐゴシック" pitchFamily="34" charset="-128"/>
                <a:cs typeface="Times New Roman" pitchFamily="18" charset="0"/>
              </a:rPr>
              <a:t>student</a:t>
            </a:r>
            <a:r>
              <a:rPr lang="en-US" altLang="zh-CN" dirty="0">
                <a:ea typeface="ＭＳ Ｐゴシック" pitchFamily="34" charset="-128"/>
                <a:cs typeface="Times New Roman" pitchFamily="18" charset="0"/>
              </a:rPr>
              <a:t>(</a:t>
            </a:r>
            <a:r>
              <a:rPr lang="en-US" altLang="zh-CN" i="1" u="sng" dirty="0">
                <a:solidFill>
                  <a:srgbClr val="FF0000"/>
                </a:solidFill>
                <a:ea typeface="ＭＳ Ｐゴシック" pitchFamily="34" charset="-128"/>
                <a:cs typeface="Times New Roman" pitchFamily="18" charset="0"/>
              </a:rPr>
              <a:t>ID</a:t>
            </a:r>
            <a:r>
              <a:rPr lang="en-US" altLang="zh-CN" dirty="0">
                <a:ea typeface="ＭＳ Ｐゴシック" pitchFamily="34" charset="-128"/>
                <a:cs typeface="Times New Roman" pitchFamily="18" charset="0"/>
              </a:rPr>
              <a:t>, </a:t>
            </a:r>
            <a:r>
              <a:rPr lang="en-US" altLang="zh-CN" i="1" dirty="0">
                <a:ea typeface="ＭＳ Ｐゴシック" pitchFamily="34" charset="-128"/>
                <a:cs typeface="Times New Roman" pitchFamily="18" charset="0"/>
              </a:rPr>
              <a:t>name</a:t>
            </a:r>
            <a:r>
              <a:rPr lang="en-US" altLang="zh-CN" dirty="0">
                <a:ea typeface="ＭＳ Ｐゴシック" pitchFamily="34" charset="-128"/>
                <a:cs typeface="Times New Roman" pitchFamily="18" charset="0"/>
              </a:rPr>
              <a:t>, </a:t>
            </a:r>
            <a:r>
              <a:rPr lang="en-US" altLang="zh-CN" i="1" dirty="0">
                <a:ea typeface="ＭＳ Ｐゴシック" pitchFamily="34" charset="-128"/>
                <a:cs typeface="Times New Roman" pitchFamily="18" charset="0"/>
              </a:rPr>
              <a:t>total-credits</a:t>
            </a:r>
            <a:r>
              <a:rPr lang="en-US" altLang="zh-CN" dirty="0">
                <a:ea typeface="ＭＳ Ｐゴシック" pitchFamily="34" charset="-128"/>
                <a:cs typeface="Times New Roman" pitchFamily="18" charset="0"/>
              </a:rPr>
              <a:t>), </a:t>
            </a:r>
          </a:p>
          <a:p>
            <a:pPr marL="384175" lvl="1" indent="0">
              <a:buFont typeface="Wingdings" pitchFamily="2" charset="2"/>
              <a:buNone/>
              <a:defRPr/>
            </a:pPr>
            <a:r>
              <a:rPr lang="en-US" altLang="zh-CN" dirty="0">
                <a:ea typeface="ＭＳ Ｐゴシック" pitchFamily="34" charset="-128"/>
                <a:cs typeface="Times New Roman" pitchFamily="18" charset="0"/>
              </a:rPr>
              <a:t>     or </a:t>
            </a:r>
            <a:r>
              <a:rPr lang="en-US" altLang="zh-CN" i="1" dirty="0">
                <a:ea typeface="ＭＳ Ｐゴシック" pitchFamily="34" charset="-128"/>
                <a:cs typeface="Times New Roman" pitchFamily="18" charset="0"/>
              </a:rPr>
              <a:t>student</a:t>
            </a:r>
            <a:r>
              <a:rPr lang="en-US" altLang="zh-CN" dirty="0">
                <a:ea typeface="ＭＳ Ｐゴシック" pitchFamily="34" charset="-128"/>
                <a:cs typeface="Times New Roman" pitchFamily="18" charset="0"/>
              </a:rPr>
              <a:t>(</a:t>
            </a:r>
            <a:r>
              <a:rPr lang="en-US" altLang="zh-CN" i="1" dirty="0">
                <a:ea typeface="ＭＳ Ｐゴシック" pitchFamily="34" charset="-128"/>
                <a:cs typeface="Times New Roman" pitchFamily="18" charset="0"/>
              </a:rPr>
              <a:t>ID</a:t>
            </a:r>
            <a:r>
              <a:rPr lang="en-US" altLang="zh-CN" dirty="0">
                <a:ea typeface="ＭＳ Ｐゴシック" pitchFamily="34" charset="-128"/>
                <a:cs typeface="Times New Roman" pitchFamily="18" charset="0"/>
              </a:rPr>
              <a:t>, </a:t>
            </a:r>
            <a:r>
              <a:rPr lang="en-US" altLang="zh-CN" i="1" dirty="0">
                <a:solidFill>
                  <a:srgbClr val="FF0000"/>
                </a:solidFill>
                <a:ea typeface="ＭＳ Ｐゴシック" pitchFamily="34" charset="-128"/>
                <a:cs typeface="Times New Roman" pitchFamily="18" charset="0"/>
              </a:rPr>
              <a:t>name</a:t>
            </a:r>
            <a:r>
              <a:rPr lang="en-US" altLang="zh-CN" dirty="0">
                <a:ea typeface="ＭＳ Ｐゴシック" pitchFamily="34" charset="-128"/>
                <a:cs typeface="Times New Roman" pitchFamily="18" charset="0"/>
              </a:rPr>
              <a:t>, </a:t>
            </a:r>
            <a:r>
              <a:rPr lang="en-US" altLang="zh-CN" i="1" dirty="0">
                <a:ea typeface="ＭＳ Ｐゴシック" pitchFamily="34" charset="-128"/>
                <a:cs typeface="Times New Roman" pitchFamily="18" charset="0"/>
              </a:rPr>
              <a:t>total-credits</a:t>
            </a:r>
            <a:r>
              <a:rPr lang="en-US" altLang="zh-CN" dirty="0">
                <a:ea typeface="ＭＳ Ｐゴシック" pitchFamily="34" charset="-128"/>
                <a:cs typeface="Times New Roman" pitchFamily="18" charset="0"/>
              </a:rPr>
              <a:t>) with an index on </a:t>
            </a:r>
            <a:r>
              <a:rPr lang="en-US" altLang="zh-CN" i="1" dirty="0">
                <a:solidFill>
                  <a:srgbClr val="FF0000"/>
                </a:solidFill>
                <a:ea typeface="ＭＳ Ｐゴシック" pitchFamily="34" charset="-128"/>
                <a:cs typeface="Times New Roman" pitchFamily="18" charset="0"/>
              </a:rPr>
              <a:t>name</a:t>
            </a:r>
            <a:endParaRPr lang="en-US" altLang="zh-CN" dirty="0"/>
          </a:p>
          <a:p>
            <a:r>
              <a:rPr lang="en-US" altLang="zh-CN" dirty="0">
                <a:cs typeface="Times New Roman" pitchFamily="18" charset="0"/>
              </a:rPr>
              <a:t>Records of each relation may be stored in a separate file. In a  </a:t>
            </a:r>
            <a:r>
              <a:rPr lang="en-US" altLang="zh-CN" b="1" dirty="0" err="1">
                <a:solidFill>
                  <a:srgbClr val="000099"/>
                </a:solidFill>
                <a:cs typeface="Times New Roman" pitchFamily="18" charset="0"/>
              </a:rPr>
              <a:t>multitable</a:t>
            </a:r>
            <a:r>
              <a:rPr lang="en-US" altLang="zh-CN" b="1" dirty="0">
                <a:solidFill>
                  <a:srgbClr val="000099"/>
                </a:solidFill>
                <a:cs typeface="Times New Roman" pitchFamily="18" charset="0"/>
              </a:rPr>
              <a:t> clustering file organization</a:t>
            </a:r>
            <a:r>
              <a:rPr lang="en-US" altLang="zh-CN" b="1" dirty="0">
                <a:solidFill>
                  <a:schemeClr val="tx2"/>
                </a:solidFill>
                <a:cs typeface="Times New Roman" pitchFamily="18" charset="0"/>
              </a:rPr>
              <a:t> </a:t>
            </a:r>
            <a:r>
              <a:rPr lang="en-US" altLang="zh-CN" dirty="0">
                <a:cs typeface="Times New Roman" pitchFamily="18" charset="0"/>
              </a:rPr>
              <a:t> records of several different relations can be stored in the same file</a:t>
            </a:r>
          </a:p>
          <a:p>
            <a:pPr lvl="1"/>
            <a:r>
              <a:rPr lang="en-US" altLang="zh-CN" dirty="0">
                <a:ea typeface="ＭＳ Ｐゴシック" pitchFamily="34" charset="-128"/>
                <a:cs typeface="Times New Roman" pitchFamily="18" charset="0"/>
              </a:rPr>
              <a:t>motivation: store related records on the same block to minimize I/O, </a:t>
            </a:r>
          </a:p>
          <a:p>
            <a:pPr lvl="1"/>
            <a:r>
              <a:rPr lang="en-US" altLang="zh-CN" dirty="0">
                <a:ea typeface="ＭＳ Ｐゴシック" pitchFamily="34" charset="-128"/>
                <a:cs typeface="Times New Roman" pitchFamily="18" charset="0"/>
              </a:rPr>
              <a:t>e.g. for </a:t>
            </a:r>
            <a:r>
              <a:rPr lang="en-US" altLang="zh-CN" i="1" dirty="0">
                <a:ea typeface="ＭＳ Ｐゴシック" pitchFamily="34" charset="-128"/>
                <a:cs typeface="Times New Roman" pitchFamily="18" charset="0"/>
              </a:rPr>
              <a:t>instructor</a:t>
            </a:r>
            <a:r>
              <a:rPr lang="en-US" altLang="zh-CN" dirty="0">
                <a:ea typeface="ＭＳ Ｐゴシック" pitchFamily="34" charset="-128"/>
                <a:cs typeface="Times New Roman" pitchFamily="18" charset="0"/>
              </a:rPr>
              <a:t> join </a:t>
            </a:r>
            <a:r>
              <a:rPr lang="en-US" altLang="zh-CN" i="1" dirty="0">
                <a:ea typeface="ＭＳ Ｐゴシック" pitchFamily="34" charset="-128"/>
                <a:cs typeface="Times New Roman" pitchFamily="18" charset="0"/>
              </a:rPr>
              <a:t>department</a:t>
            </a:r>
            <a:r>
              <a:rPr lang="en-US" altLang="zh-CN" dirty="0">
                <a:ea typeface="ＭＳ Ｐゴシック" pitchFamily="34" charset="-128"/>
                <a:cs typeface="Times New Roman" pitchFamily="18" charset="0"/>
              </a:rPr>
              <a:t>, a record of </a:t>
            </a:r>
            <a:r>
              <a:rPr lang="en-US" altLang="zh-CN" i="1" dirty="0">
                <a:ea typeface="ＭＳ Ｐゴシック" pitchFamily="34" charset="-128"/>
                <a:cs typeface="Times New Roman" pitchFamily="18" charset="0"/>
              </a:rPr>
              <a:t>instructor </a:t>
            </a:r>
            <a:r>
              <a:rPr lang="en-US" altLang="zh-CN" dirty="0">
                <a:ea typeface="ＭＳ Ｐゴシック" pitchFamily="34" charset="-128"/>
                <a:cs typeface="Times New Roman" pitchFamily="18" charset="0"/>
              </a:rPr>
              <a:t>and a record of </a:t>
            </a:r>
            <a:r>
              <a:rPr lang="en-US" altLang="zh-CN" i="1" dirty="0">
                <a:ea typeface="ＭＳ Ｐゴシック" pitchFamily="34" charset="-128"/>
                <a:cs typeface="Times New Roman" pitchFamily="18" charset="0"/>
              </a:rPr>
              <a:t>department </a:t>
            </a:r>
            <a:r>
              <a:rPr lang="en-US" altLang="zh-CN" dirty="0">
                <a:ea typeface="ＭＳ Ｐゴシック" pitchFamily="34" charset="-128"/>
                <a:cs typeface="Times New Roman" pitchFamily="18" charset="0"/>
              </a:rPr>
              <a:t>are placed together in a file</a:t>
            </a:r>
            <a:endParaRPr lang="en-US" altLang="zh-CN" i="1" dirty="0">
              <a:ea typeface="ＭＳ Ｐゴシック" pitchFamily="34" charset="-128"/>
              <a:cs typeface="Times New Roman" pitchFamily="18" charset="0"/>
            </a:endParaRPr>
          </a:p>
          <a:p>
            <a:endParaRPr lang="en-US" altLang="zh-CN" dirty="0">
              <a:cs typeface="Times New Roman" pitchFamily="18" charset="0"/>
            </a:endParaRPr>
          </a:p>
        </p:txBody>
      </p:sp>
      <p:sp>
        <p:nvSpPr>
          <p:cNvPr id="4" name="日期占位符 3">
            <a:extLst>
              <a:ext uri="{FF2B5EF4-FFF2-40B4-BE49-F238E27FC236}">
                <a16:creationId xmlns:a16="http://schemas.microsoft.com/office/drawing/2014/main" id="{E4454DAF-D742-4B7F-A447-5812F0493000}"/>
              </a:ext>
            </a:extLst>
          </p:cNvPr>
          <p:cNvSpPr>
            <a:spLocks noGrp="1"/>
          </p:cNvSpPr>
          <p:nvPr>
            <p:ph type="dt" sz="half" idx="10"/>
          </p:nvPr>
        </p:nvSpPr>
        <p:spPr/>
        <p:txBody>
          <a:bodyPr/>
          <a:lstStyle/>
          <a:p>
            <a:fld id="{20B49180-4DA1-417A-9C28-0F6FF21465E3}" type="datetime1">
              <a:rPr lang="zh-CN" altLang="en-US" smtClean="0"/>
              <a:t>2021/11/22</a:t>
            </a:fld>
            <a:endParaRPr lang="zh-CN" altLang="en-US" dirty="0"/>
          </a:p>
        </p:txBody>
      </p:sp>
      <p:sp>
        <p:nvSpPr>
          <p:cNvPr id="5" name="灯片编号占位符 4">
            <a:extLst>
              <a:ext uri="{FF2B5EF4-FFF2-40B4-BE49-F238E27FC236}">
                <a16:creationId xmlns:a16="http://schemas.microsoft.com/office/drawing/2014/main" id="{E02EE44B-7276-4766-98ED-B804F76D83F8}"/>
              </a:ext>
            </a:extLst>
          </p:cNvPr>
          <p:cNvSpPr>
            <a:spLocks noGrp="1"/>
          </p:cNvSpPr>
          <p:nvPr>
            <p:ph type="sldNum" sz="quarter" idx="12"/>
          </p:nvPr>
        </p:nvSpPr>
        <p:spPr/>
        <p:txBody>
          <a:bodyPr/>
          <a:lstStyle/>
          <a:p>
            <a:fld id="{47C4BD23-150C-4A56-8E66-9482A3FB2E80}" type="slidenum">
              <a:rPr lang="zh-CN" altLang="en-US" smtClean="0"/>
              <a:pPr/>
              <a:t>17</a:t>
            </a:fld>
            <a:endParaRPr lang="zh-CN" altLang="en-US" dirty="0"/>
          </a:p>
        </p:txBody>
      </p:sp>
    </p:spTree>
    <p:extLst>
      <p:ext uri="{BB962C8B-B14F-4D97-AF65-F5344CB8AC3E}">
        <p14:creationId xmlns:p14="http://schemas.microsoft.com/office/powerpoint/2010/main" val="42805653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D076FB-58D8-4891-B28F-2807F7CDA6DC}"/>
              </a:ext>
            </a:extLst>
          </p:cNvPr>
          <p:cNvSpPr>
            <a:spLocks noGrp="1"/>
          </p:cNvSpPr>
          <p:nvPr>
            <p:ph type="title"/>
          </p:nvPr>
        </p:nvSpPr>
        <p:spPr/>
        <p:txBody>
          <a:bodyPr/>
          <a:lstStyle/>
          <a:p>
            <a:r>
              <a:rPr lang="en-US" altLang="zh-CN" dirty="0"/>
              <a:t>Organization of Records in Files</a:t>
            </a:r>
            <a:endParaRPr lang="zh-CN" altLang="en-US" dirty="0"/>
          </a:p>
        </p:txBody>
      </p:sp>
      <p:sp>
        <p:nvSpPr>
          <p:cNvPr id="3" name="内容占位符 2">
            <a:extLst>
              <a:ext uri="{FF2B5EF4-FFF2-40B4-BE49-F238E27FC236}">
                <a16:creationId xmlns:a16="http://schemas.microsoft.com/office/drawing/2014/main" id="{DE3BAD51-54F1-4F81-ABB2-964F0CDD0104}"/>
              </a:ext>
            </a:extLst>
          </p:cNvPr>
          <p:cNvSpPr>
            <a:spLocks noGrp="1"/>
          </p:cNvSpPr>
          <p:nvPr>
            <p:ph idx="1"/>
          </p:nvPr>
        </p:nvSpPr>
        <p:spPr/>
        <p:txBody>
          <a:bodyPr>
            <a:normAutofit/>
          </a:bodyPr>
          <a:lstStyle/>
          <a:p>
            <a:r>
              <a:rPr lang="en-US" altLang="en-US" b="1" dirty="0">
                <a:solidFill>
                  <a:srgbClr val="000099"/>
                </a:solidFill>
                <a:cs typeface="Times New Roman" pitchFamily="18" charset="0"/>
              </a:rPr>
              <a:t>B+-tree </a:t>
            </a:r>
            <a:r>
              <a:rPr lang="en-US" altLang="en-US" dirty="0"/>
              <a:t>file organization</a:t>
            </a:r>
          </a:p>
          <a:p>
            <a:pPr lvl="1"/>
            <a:r>
              <a:rPr lang="en-US" altLang="en-US" dirty="0"/>
              <a:t>Ordered storage even with inserts/deletes</a:t>
            </a:r>
          </a:p>
          <a:p>
            <a:pPr lvl="1"/>
            <a:r>
              <a:rPr lang="en-US" altLang="en-US" dirty="0"/>
              <a:t>More on this in Chapter 14</a:t>
            </a:r>
          </a:p>
          <a:p>
            <a:endParaRPr lang="en-US" altLang="zh-CN" b="1" dirty="0">
              <a:solidFill>
                <a:srgbClr val="000099"/>
              </a:solidFill>
              <a:cs typeface="Times New Roman" pitchFamily="18" charset="0"/>
            </a:endParaRPr>
          </a:p>
          <a:p>
            <a:r>
              <a:rPr lang="en-US" altLang="zh-CN" b="1" dirty="0">
                <a:solidFill>
                  <a:srgbClr val="000099"/>
                </a:solidFill>
                <a:cs typeface="Times New Roman" pitchFamily="18" charset="0"/>
              </a:rPr>
              <a:t>Hashing</a:t>
            </a:r>
            <a:r>
              <a:rPr lang="en-US" altLang="zh-CN" dirty="0">
                <a:cs typeface="Times New Roman" pitchFamily="18" charset="0"/>
              </a:rPr>
              <a:t> – a hash function computed on some attribute of each record; the result specifies in which block of the file the record should be placed, </a:t>
            </a:r>
            <a:r>
              <a:rPr lang="en-US" altLang="zh-CN" b="1" i="1" dirty="0">
                <a:solidFill>
                  <a:srgbClr val="FF0000"/>
                </a:solidFill>
                <a:cs typeface="Times New Roman" pitchFamily="18" charset="0"/>
              </a:rPr>
              <a:t>refer to Ch.14</a:t>
            </a:r>
          </a:p>
          <a:p>
            <a:endParaRPr lang="en-US" altLang="zh-CN" dirty="0">
              <a:cs typeface="Times New Roman" pitchFamily="18" charset="0"/>
            </a:endParaRPr>
          </a:p>
        </p:txBody>
      </p:sp>
      <p:sp>
        <p:nvSpPr>
          <p:cNvPr id="4" name="日期占位符 3">
            <a:extLst>
              <a:ext uri="{FF2B5EF4-FFF2-40B4-BE49-F238E27FC236}">
                <a16:creationId xmlns:a16="http://schemas.microsoft.com/office/drawing/2014/main" id="{E4454DAF-D742-4B7F-A447-5812F0493000}"/>
              </a:ext>
            </a:extLst>
          </p:cNvPr>
          <p:cNvSpPr>
            <a:spLocks noGrp="1"/>
          </p:cNvSpPr>
          <p:nvPr>
            <p:ph type="dt" sz="half" idx="10"/>
          </p:nvPr>
        </p:nvSpPr>
        <p:spPr/>
        <p:txBody>
          <a:bodyPr/>
          <a:lstStyle/>
          <a:p>
            <a:fld id="{20B49180-4DA1-417A-9C28-0F6FF21465E3}" type="datetime1">
              <a:rPr lang="zh-CN" altLang="en-US" smtClean="0"/>
              <a:t>2021/11/22</a:t>
            </a:fld>
            <a:endParaRPr lang="zh-CN" altLang="en-US" dirty="0"/>
          </a:p>
        </p:txBody>
      </p:sp>
      <p:sp>
        <p:nvSpPr>
          <p:cNvPr id="5" name="灯片编号占位符 4">
            <a:extLst>
              <a:ext uri="{FF2B5EF4-FFF2-40B4-BE49-F238E27FC236}">
                <a16:creationId xmlns:a16="http://schemas.microsoft.com/office/drawing/2014/main" id="{E02EE44B-7276-4766-98ED-B804F76D83F8}"/>
              </a:ext>
            </a:extLst>
          </p:cNvPr>
          <p:cNvSpPr>
            <a:spLocks noGrp="1"/>
          </p:cNvSpPr>
          <p:nvPr>
            <p:ph type="sldNum" sz="quarter" idx="12"/>
          </p:nvPr>
        </p:nvSpPr>
        <p:spPr/>
        <p:txBody>
          <a:bodyPr/>
          <a:lstStyle/>
          <a:p>
            <a:fld id="{47C4BD23-150C-4A56-8E66-9482A3FB2E80}" type="slidenum">
              <a:rPr lang="zh-CN" altLang="en-US" smtClean="0"/>
              <a:pPr/>
              <a:t>18</a:t>
            </a:fld>
            <a:endParaRPr lang="zh-CN" altLang="en-US" dirty="0"/>
          </a:p>
        </p:txBody>
      </p:sp>
    </p:spTree>
    <p:extLst>
      <p:ext uri="{BB962C8B-B14F-4D97-AF65-F5344CB8AC3E}">
        <p14:creationId xmlns:p14="http://schemas.microsoft.com/office/powerpoint/2010/main" val="31624656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8CC8B4-E797-46F5-8563-D0C3149C68EE}"/>
              </a:ext>
            </a:extLst>
          </p:cNvPr>
          <p:cNvSpPr>
            <a:spLocks noGrp="1"/>
          </p:cNvSpPr>
          <p:nvPr>
            <p:ph type="title"/>
          </p:nvPr>
        </p:nvSpPr>
        <p:spPr/>
        <p:txBody>
          <a:bodyPr/>
          <a:lstStyle/>
          <a:p>
            <a:r>
              <a:rPr lang="en-US" altLang="zh-CN" dirty="0"/>
              <a:t>Heap File Organization</a:t>
            </a:r>
            <a:endParaRPr lang="zh-CN" altLang="en-US" dirty="0"/>
          </a:p>
        </p:txBody>
      </p:sp>
      <p:sp>
        <p:nvSpPr>
          <p:cNvPr id="3" name="内容占位符 2">
            <a:extLst>
              <a:ext uri="{FF2B5EF4-FFF2-40B4-BE49-F238E27FC236}">
                <a16:creationId xmlns:a16="http://schemas.microsoft.com/office/drawing/2014/main" id="{DD3BCCAE-B48F-41C5-B8E4-B34749879426}"/>
              </a:ext>
            </a:extLst>
          </p:cNvPr>
          <p:cNvSpPr>
            <a:spLocks noGrp="1"/>
          </p:cNvSpPr>
          <p:nvPr>
            <p:ph idx="1"/>
          </p:nvPr>
        </p:nvSpPr>
        <p:spPr/>
        <p:txBody>
          <a:bodyPr/>
          <a:lstStyle/>
          <a:p>
            <a:pPr eaLnBrk="1" hangingPunct="1">
              <a:lnSpc>
                <a:spcPct val="110000"/>
              </a:lnSpc>
              <a:defRPr/>
            </a:pPr>
            <a:r>
              <a:rPr lang="en-US" altLang="zh-CN" dirty="0"/>
              <a:t>Any record can be placed anywhere in the file where there is space for the record</a:t>
            </a:r>
          </a:p>
          <a:p>
            <a:pPr eaLnBrk="1" hangingPunct="1">
              <a:lnSpc>
                <a:spcPct val="110000"/>
              </a:lnSpc>
              <a:defRPr/>
            </a:pPr>
            <a:r>
              <a:rPr lang="en-US" altLang="zh-CN" dirty="0"/>
              <a:t>There is no ordering of records</a:t>
            </a:r>
          </a:p>
          <a:p>
            <a:pPr>
              <a:lnSpc>
                <a:spcPct val="110000"/>
              </a:lnSpc>
              <a:defRPr/>
            </a:pPr>
            <a:r>
              <a:rPr lang="en-IN" altLang="zh-CN" dirty="0"/>
              <a:t>Records usually do not move once allocated</a:t>
            </a:r>
            <a:endParaRPr lang="en-US" altLang="zh-CN" dirty="0"/>
          </a:p>
          <a:p>
            <a:pPr eaLnBrk="1" hangingPunct="1">
              <a:lnSpc>
                <a:spcPct val="110000"/>
              </a:lnSpc>
              <a:defRPr/>
            </a:pPr>
            <a:r>
              <a:rPr lang="en-US" altLang="zh-CN" b="1" i="1" dirty="0"/>
              <a:t>Typically, there is a single file for a relation</a:t>
            </a:r>
          </a:p>
          <a:p>
            <a:pPr eaLnBrk="1" hangingPunct="1">
              <a:lnSpc>
                <a:spcPct val="110000"/>
              </a:lnSpc>
              <a:defRPr/>
            </a:pPr>
            <a:r>
              <a:rPr lang="en-US" altLang="zh-CN" dirty="0"/>
              <a:t>/* </a:t>
            </a:r>
            <a:r>
              <a:rPr lang="zh-CN" altLang="en-US" b="1" dirty="0"/>
              <a:t>一般以纪录的输入顺序为序，决定了文件中记录顺序</a:t>
            </a:r>
          </a:p>
          <a:p>
            <a:pPr eaLnBrk="1" hangingPunct="1">
              <a:lnSpc>
                <a:spcPct val="110000"/>
              </a:lnSpc>
              <a:defRPr/>
            </a:pPr>
            <a:r>
              <a:rPr lang="zh-CN" altLang="en-US" dirty="0"/>
              <a:t>/*纪录的存储顺序与记录中的主键无关</a:t>
            </a:r>
            <a:endParaRPr lang="en-US" altLang="zh-CN" dirty="0"/>
          </a:p>
          <a:p>
            <a:pPr eaLnBrk="1" hangingPunct="1">
              <a:lnSpc>
                <a:spcPct val="110000"/>
              </a:lnSpc>
              <a:defRPr/>
            </a:pPr>
            <a:r>
              <a:rPr lang="en-US" altLang="zh-CN" dirty="0"/>
              <a:t>E.g. </a:t>
            </a:r>
            <a:r>
              <a:rPr lang="zh-CN" altLang="en-US" dirty="0"/>
              <a:t>创建新关系表</a:t>
            </a:r>
            <a:r>
              <a:rPr lang="en-US" altLang="zh-CN" dirty="0"/>
              <a:t>student(ID, name, total-credits)</a:t>
            </a:r>
            <a:r>
              <a:rPr lang="zh-CN" altLang="en-US" dirty="0"/>
              <a:t>，但</a:t>
            </a:r>
            <a:r>
              <a:rPr lang="zh-CN" altLang="en-US" b="1" dirty="0"/>
              <a:t>不在</a:t>
            </a:r>
            <a:r>
              <a:rPr lang="en-US" altLang="zh-CN" i="1" dirty="0">
                <a:cs typeface="Times New Roman" pitchFamily="18" charset="0"/>
              </a:rPr>
              <a:t>student</a:t>
            </a:r>
            <a:r>
              <a:rPr lang="zh-CN" altLang="en-US" b="1" dirty="0"/>
              <a:t>上定义主键、候选键、各类索引</a:t>
            </a:r>
            <a:r>
              <a:rPr lang="zh-CN" altLang="en-US" dirty="0"/>
              <a:t>，</a:t>
            </a:r>
            <a:r>
              <a:rPr lang="en-US" altLang="zh-CN" i="1" dirty="0">
                <a:cs typeface="Times New Roman" pitchFamily="18" charset="0"/>
              </a:rPr>
              <a:t>student</a:t>
            </a:r>
            <a:r>
              <a:rPr lang="zh-CN" altLang="en-US" dirty="0"/>
              <a:t>被组织为</a:t>
            </a:r>
            <a:r>
              <a:rPr lang="en-US" altLang="zh-CN" dirty="0"/>
              <a:t>heap file</a:t>
            </a:r>
          </a:p>
          <a:p>
            <a:pPr lvl="1">
              <a:lnSpc>
                <a:spcPct val="110000"/>
              </a:lnSpc>
              <a:defRPr/>
            </a:pPr>
            <a:r>
              <a:rPr lang="zh-CN" altLang="en-US" dirty="0"/>
              <a:t>通过</a:t>
            </a:r>
            <a:r>
              <a:rPr lang="en-US" altLang="zh-CN" dirty="0"/>
              <a:t>insert</a:t>
            </a:r>
            <a:r>
              <a:rPr lang="zh-CN" altLang="en-US" dirty="0"/>
              <a:t>，将记录</a:t>
            </a:r>
            <a:r>
              <a:rPr lang="en-US" altLang="zh-CN" dirty="0"/>
              <a:t>/</a:t>
            </a:r>
            <a:r>
              <a:rPr lang="zh-CN" altLang="en-US" dirty="0"/>
              <a:t>元组加到堆文件中</a:t>
            </a:r>
          </a:p>
          <a:p>
            <a:endParaRPr lang="zh-CN" altLang="en-US" dirty="0"/>
          </a:p>
        </p:txBody>
      </p:sp>
      <p:sp>
        <p:nvSpPr>
          <p:cNvPr id="4" name="日期占位符 3">
            <a:extLst>
              <a:ext uri="{FF2B5EF4-FFF2-40B4-BE49-F238E27FC236}">
                <a16:creationId xmlns:a16="http://schemas.microsoft.com/office/drawing/2014/main" id="{5E93AFC6-07BA-47ED-AEE6-5AE67D2A2944}"/>
              </a:ext>
            </a:extLst>
          </p:cNvPr>
          <p:cNvSpPr>
            <a:spLocks noGrp="1"/>
          </p:cNvSpPr>
          <p:nvPr>
            <p:ph type="dt" sz="half" idx="10"/>
          </p:nvPr>
        </p:nvSpPr>
        <p:spPr/>
        <p:txBody>
          <a:bodyPr/>
          <a:lstStyle/>
          <a:p>
            <a:fld id="{E7AE1A0D-2B3B-4C18-B410-F0C80FA5E691}" type="datetime1">
              <a:rPr lang="zh-CN" altLang="en-US" smtClean="0"/>
              <a:t>2021/11/22</a:t>
            </a:fld>
            <a:endParaRPr lang="zh-CN" altLang="en-US" dirty="0"/>
          </a:p>
        </p:txBody>
      </p:sp>
      <p:sp>
        <p:nvSpPr>
          <p:cNvPr id="5" name="灯片编号占位符 4">
            <a:extLst>
              <a:ext uri="{FF2B5EF4-FFF2-40B4-BE49-F238E27FC236}">
                <a16:creationId xmlns:a16="http://schemas.microsoft.com/office/drawing/2014/main" id="{AB2726D8-8FAB-488E-81F3-593F506E9840}"/>
              </a:ext>
            </a:extLst>
          </p:cNvPr>
          <p:cNvSpPr>
            <a:spLocks noGrp="1"/>
          </p:cNvSpPr>
          <p:nvPr>
            <p:ph type="sldNum" sz="quarter" idx="12"/>
          </p:nvPr>
        </p:nvSpPr>
        <p:spPr/>
        <p:txBody>
          <a:bodyPr/>
          <a:lstStyle/>
          <a:p>
            <a:fld id="{47C4BD23-150C-4A56-8E66-9482A3FB2E80}" type="slidenum">
              <a:rPr lang="zh-CN" altLang="en-US" smtClean="0"/>
              <a:pPr/>
              <a:t>19</a:t>
            </a:fld>
            <a:endParaRPr lang="zh-CN" altLang="en-US" dirty="0"/>
          </a:p>
        </p:txBody>
      </p:sp>
    </p:spTree>
    <p:extLst>
      <p:ext uri="{BB962C8B-B14F-4D97-AF65-F5344CB8AC3E}">
        <p14:creationId xmlns:p14="http://schemas.microsoft.com/office/powerpoint/2010/main" val="2350533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6C9FCE-522A-455D-8DAB-7F20DED59902}"/>
              </a:ext>
            </a:extLst>
          </p:cNvPr>
          <p:cNvSpPr>
            <a:spLocks noGrp="1"/>
          </p:cNvSpPr>
          <p:nvPr>
            <p:ph type="title"/>
          </p:nvPr>
        </p:nvSpPr>
        <p:spPr/>
        <p:txBody>
          <a:bodyPr>
            <a:normAutofit/>
          </a:bodyPr>
          <a:lstStyle/>
          <a:p>
            <a:r>
              <a:rPr lang="en-US" altLang="zh-CN" dirty="0">
                <a:cs typeface="Times New Roman" pitchFamily="18" charset="0"/>
              </a:rPr>
              <a:t>Introduction to Chapter 13 and Chapter 14</a:t>
            </a:r>
            <a:endParaRPr lang="zh-CN" altLang="en-US" dirty="0">
              <a:cs typeface="Times New Roman" pitchFamily="18" charset="0"/>
            </a:endParaRPr>
          </a:p>
        </p:txBody>
      </p:sp>
      <p:sp>
        <p:nvSpPr>
          <p:cNvPr id="3" name="内容占位符 2">
            <a:extLst>
              <a:ext uri="{FF2B5EF4-FFF2-40B4-BE49-F238E27FC236}">
                <a16:creationId xmlns:a16="http://schemas.microsoft.com/office/drawing/2014/main" id="{D94C54DB-EA7B-4BE8-8034-95C682DA8C7B}"/>
              </a:ext>
            </a:extLst>
          </p:cNvPr>
          <p:cNvSpPr>
            <a:spLocks noGrp="1"/>
          </p:cNvSpPr>
          <p:nvPr>
            <p:ph idx="1"/>
          </p:nvPr>
        </p:nvSpPr>
        <p:spPr/>
        <p:txBody>
          <a:bodyPr/>
          <a:lstStyle/>
          <a:p>
            <a:pPr eaLnBrk="1" hangingPunct="1"/>
            <a:r>
              <a:rPr kumimoji="0" lang="en-US" altLang="zh-CN" dirty="0"/>
              <a:t>In view of physical DB, two issues should be addressed</a:t>
            </a:r>
            <a:endParaRPr lang="en-US" altLang="zh-CN" dirty="0"/>
          </a:p>
          <a:p>
            <a:pPr lvl="1" eaLnBrk="1" hangingPunct="1"/>
            <a:r>
              <a:rPr lang="en-US" altLang="zh-CN" dirty="0"/>
              <a:t>data organization </a:t>
            </a:r>
            <a:r>
              <a:rPr kumimoji="0" lang="en-US" altLang="zh-CN" dirty="0"/>
              <a:t>in DBS</a:t>
            </a:r>
            <a:r>
              <a:rPr lang="en-US" altLang="zh-CN" dirty="0"/>
              <a:t>, i.e. </a:t>
            </a:r>
            <a:r>
              <a:rPr lang="en-US" altLang="zh-CN" dirty="0">
                <a:solidFill>
                  <a:srgbClr val="FF0000"/>
                </a:solidFill>
              </a:rPr>
              <a:t>physical </a:t>
            </a:r>
            <a:r>
              <a:rPr kumimoji="0" lang="en-US" altLang="zh-CN" dirty="0"/>
              <a:t>storage structure of data — Chapter13</a:t>
            </a:r>
            <a:endParaRPr kumimoji="0" lang="zh-CN" altLang="en-US" dirty="0"/>
          </a:p>
          <a:p>
            <a:pPr lvl="1" eaLnBrk="1" hangingPunct="1"/>
            <a:r>
              <a:rPr kumimoji="0" lang="en-US" altLang="zh-CN" dirty="0"/>
              <a:t>data access in DBS — Chapter14</a:t>
            </a:r>
          </a:p>
          <a:p>
            <a:pPr lvl="1" eaLnBrk="1" hangingPunct="1">
              <a:buFont typeface="Wingdings" pitchFamily="2" charset="2"/>
              <a:buNone/>
            </a:pPr>
            <a:endParaRPr kumimoji="0" lang="zh-CN" altLang="en-US" dirty="0"/>
          </a:p>
          <a:p>
            <a:pPr eaLnBrk="1" hangingPunct="1"/>
            <a:r>
              <a:rPr kumimoji="0" lang="zh-CN" altLang="en-US" dirty="0"/>
              <a:t>目标</a:t>
            </a:r>
            <a:endParaRPr lang="en-US" altLang="zh-CN" dirty="0"/>
          </a:p>
          <a:p>
            <a:pPr lvl="1"/>
            <a:r>
              <a:rPr kumimoji="0" lang="en-US" altLang="zh-CN" dirty="0"/>
              <a:t>1. </a:t>
            </a:r>
            <a:r>
              <a:rPr kumimoji="0" lang="zh-CN" altLang="en-US" dirty="0"/>
              <a:t>开发数据库应用系统时，根据</a:t>
            </a:r>
            <a:r>
              <a:rPr kumimoji="0" lang="en-US" altLang="zh-CN" dirty="0"/>
              <a:t>DBMS</a:t>
            </a:r>
            <a:r>
              <a:rPr kumimoji="0" lang="zh-CN" altLang="en-US" dirty="0"/>
              <a:t>提供的机制，选择合适的数据库物理结构，</a:t>
            </a:r>
            <a:r>
              <a:rPr kumimoji="0" lang="en-US" altLang="zh-CN" dirty="0"/>
              <a:t>e.g. </a:t>
            </a:r>
            <a:r>
              <a:rPr kumimoji="0" lang="zh-CN" altLang="en-US" dirty="0"/>
              <a:t>分区，分库分表</a:t>
            </a:r>
            <a:endParaRPr kumimoji="0" lang="en-US" altLang="zh-CN" dirty="0"/>
          </a:p>
          <a:p>
            <a:pPr lvl="1"/>
            <a:r>
              <a:rPr kumimoji="0" lang="en-US" altLang="zh-CN" dirty="0"/>
              <a:t>2. </a:t>
            </a:r>
            <a:r>
              <a:rPr kumimoji="0" lang="zh-CN" altLang="en-US" dirty="0"/>
              <a:t>在数据库表上合理设置索引，提高数据查询速度</a:t>
            </a:r>
            <a:endParaRPr lang="zh-CN" altLang="en-US" dirty="0"/>
          </a:p>
        </p:txBody>
      </p:sp>
      <p:sp>
        <p:nvSpPr>
          <p:cNvPr id="4" name="日期占位符 3">
            <a:extLst>
              <a:ext uri="{FF2B5EF4-FFF2-40B4-BE49-F238E27FC236}">
                <a16:creationId xmlns:a16="http://schemas.microsoft.com/office/drawing/2014/main" id="{6D31E3B9-37FB-4661-887F-3C5D13B0900D}"/>
              </a:ext>
            </a:extLst>
          </p:cNvPr>
          <p:cNvSpPr>
            <a:spLocks noGrp="1"/>
          </p:cNvSpPr>
          <p:nvPr>
            <p:ph type="dt" sz="half" idx="10"/>
          </p:nvPr>
        </p:nvSpPr>
        <p:spPr/>
        <p:txBody>
          <a:bodyPr/>
          <a:lstStyle/>
          <a:p>
            <a:fld id="{B63879BD-813E-4E81-84C9-1969A4CAC2A3}" type="datetime1">
              <a:rPr lang="zh-CN" altLang="en-US" smtClean="0"/>
              <a:t>2021/11/22</a:t>
            </a:fld>
            <a:endParaRPr lang="zh-CN" altLang="en-US" dirty="0"/>
          </a:p>
        </p:txBody>
      </p:sp>
      <p:sp>
        <p:nvSpPr>
          <p:cNvPr id="5" name="灯片编号占位符 4">
            <a:extLst>
              <a:ext uri="{FF2B5EF4-FFF2-40B4-BE49-F238E27FC236}">
                <a16:creationId xmlns:a16="http://schemas.microsoft.com/office/drawing/2014/main" id="{A79A22DA-A687-4EBA-A393-155E449F025E}"/>
              </a:ext>
            </a:extLst>
          </p:cNvPr>
          <p:cNvSpPr>
            <a:spLocks noGrp="1"/>
          </p:cNvSpPr>
          <p:nvPr>
            <p:ph type="sldNum" sz="quarter" idx="12"/>
          </p:nvPr>
        </p:nvSpPr>
        <p:spPr/>
        <p:txBody>
          <a:bodyPr/>
          <a:lstStyle/>
          <a:p>
            <a:fld id="{47C4BD23-150C-4A56-8E66-9482A3FB2E80}" type="slidenum">
              <a:rPr lang="zh-CN" altLang="en-US" smtClean="0"/>
              <a:pPr/>
              <a:t>2</a:t>
            </a:fld>
            <a:endParaRPr lang="zh-CN" altLang="en-US" dirty="0"/>
          </a:p>
        </p:txBody>
      </p:sp>
      <p:sp>
        <p:nvSpPr>
          <p:cNvPr id="6" name="TextBox 1">
            <a:extLst>
              <a:ext uri="{FF2B5EF4-FFF2-40B4-BE49-F238E27FC236}">
                <a16:creationId xmlns:a16="http://schemas.microsoft.com/office/drawing/2014/main" id="{134E3071-2E8E-4AD8-A47D-7CFADFB70F24}"/>
              </a:ext>
            </a:extLst>
          </p:cNvPr>
          <p:cNvSpPr txBox="1">
            <a:spLocks noChangeArrowheads="1"/>
          </p:cNvSpPr>
          <p:nvPr/>
        </p:nvSpPr>
        <p:spPr bwMode="auto">
          <a:xfrm>
            <a:off x="350520" y="5190173"/>
            <a:ext cx="11490960" cy="1200150"/>
          </a:xfrm>
          <a:prstGeom prst="rect">
            <a:avLst/>
          </a:prstGeom>
          <a:solidFill>
            <a:schemeClr val="bg1">
              <a:lumMod val="95000"/>
            </a:schemeClr>
          </a:solidFill>
          <a:ln>
            <a:noFill/>
          </a:ln>
        </p:spPr>
        <p:txBody>
          <a:bodyPr wrap="square">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eaLnBrk="1" hangingPunct="1"/>
            <a:r>
              <a:rPr kumimoji="0" lang="zh-CN" altLang="en-US" dirty="0">
                <a:latin typeface="Times New Roman" pitchFamily="18" charset="0"/>
              </a:rPr>
              <a:t>实验？</a:t>
            </a:r>
            <a:r>
              <a:rPr kumimoji="0" lang="en-US" altLang="zh-CN" dirty="0">
                <a:latin typeface="Times New Roman" pitchFamily="18" charset="0"/>
              </a:rPr>
              <a:t>. </a:t>
            </a:r>
            <a:r>
              <a:rPr kumimoji="0" lang="zh-CN" altLang="en-US" dirty="0">
                <a:latin typeface="Times New Roman" pitchFamily="18" charset="0"/>
              </a:rPr>
              <a:t>数据库物理设计：</a:t>
            </a:r>
            <a:endParaRPr kumimoji="0" lang="en-US" altLang="zh-CN" dirty="0">
              <a:latin typeface="Times New Roman" pitchFamily="18" charset="0"/>
            </a:endParaRPr>
          </a:p>
          <a:p>
            <a:pPr eaLnBrk="1" hangingPunct="1"/>
            <a:r>
              <a:rPr kumimoji="0" lang="zh-CN" altLang="en-US" dirty="0">
                <a:latin typeface="Times New Roman" pitchFamily="18" charset="0"/>
              </a:rPr>
              <a:t>观察、设计</a:t>
            </a:r>
            <a:r>
              <a:rPr kumimoji="0" lang="en-US" altLang="zh-CN" dirty="0">
                <a:latin typeface="Times New Roman" pitchFamily="18" charset="0"/>
              </a:rPr>
              <a:t>/</a:t>
            </a:r>
            <a:r>
              <a:rPr kumimoji="0" lang="zh-CN" altLang="en-US" dirty="0">
                <a:latin typeface="Times New Roman" pitchFamily="18" charset="0"/>
              </a:rPr>
              <a:t>选择</a:t>
            </a:r>
            <a:r>
              <a:rPr kumimoji="0" lang="en-US" altLang="zh-CN" dirty="0">
                <a:latin typeface="Times New Roman" pitchFamily="18" charset="0"/>
              </a:rPr>
              <a:t>DB</a:t>
            </a:r>
            <a:r>
              <a:rPr kumimoji="0" lang="zh-CN" altLang="en-US" dirty="0">
                <a:latin typeface="Times New Roman" pitchFamily="18" charset="0"/>
              </a:rPr>
              <a:t>文件；设计、使用、比较索引；定长</a:t>
            </a:r>
            <a:r>
              <a:rPr kumimoji="0" lang="en-US" altLang="zh-CN" dirty="0">
                <a:latin typeface="Times New Roman" pitchFamily="18" charset="0"/>
              </a:rPr>
              <a:t>/</a:t>
            </a:r>
            <a:r>
              <a:rPr kumimoji="0" lang="zh-CN" altLang="en-US" dirty="0">
                <a:latin typeface="Times New Roman" pitchFamily="18" charset="0"/>
              </a:rPr>
              <a:t>变长数据类型；分区，分库</a:t>
            </a:r>
            <a:r>
              <a:rPr kumimoji="0" lang="en-US" altLang="zh-CN" dirty="0">
                <a:latin typeface="Times New Roman" pitchFamily="18" charset="0"/>
              </a:rPr>
              <a:t>/</a:t>
            </a:r>
            <a:r>
              <a:rPr kumimoji="0" lang="zh-CN" altLang="en-US" dirty="0">
                <a:latin typeface="Times New Roman" pitchFamily="18" charset="0"/>
              </a:rPr>
              <a:t>分表，集群</a:t>
            </a:r>
            <a:endParaRPr kumimoji="0" lang="en-US" altLang="zh-CN" dirty="0">
              <a:latin typeface="Times New Roman" pitchFamily="18" charset="0"/>
            </a:endParaRPr>
          </a:p>
        </p:txBody>
      </p:sp>
    </p:spTree>
    <p:extLst>
      <p:ext uri="{BB962C8B-B14F-4D97-AF65-F5344CB8AC3E}">
        <p14:creationId xmlns:p14="http://schemas.microsoft.com/office/powerpoint/2010/main" val="34403410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1FE78D-5564-4D69-ABA7-758E5B3FD187}"/>
              </a:ext>
            </a:extLst>
          </p:cNvPr>
          <p:cNvSpPr>
            <a:spLocks noGrp="1"/>
          </p:cNvSpPr>
          <p:nvPr>
            <p:ph type="title"/>
          </p:nvPr>
        </p:nvSpPr>
        <p:spPr/>
        <p:txBody>
          <a:bodyPr/>
          <a:lstStyle/>
          <a:p>
            <a:r>
              <a:rPr lang="en-US" altLang="zh-CN" dirty="0"/>
              <a:t>Heap File Organization</a:t>
            </a:r>
            <a:endParaRPr lang="zh-CN" altLang="en-US" dirty="0"/>
          </a:p>
        </p:txBody>
      </p:sp>
      <p:sp>
        <p:nvSpPr>
          <p:cNvPr id="3" name="内容占位符 2">
            <a:extLst>
              <a:ext uri="{FF2B5EF4-FFF2-40B4-BE49-F238E27FC236}">
                <a16:creationId xmlns:a16="http://schemas.microsoft.com/office/drawing/2014/main" id="{C85ED74B-B7EC-4D50-A940-21D874576AE7}"/>
              </a:ext>
            </a:extLst>
          </p:cNvPr>
          <p:cNvSpPr>
            <a:spLocks noGrp="1"/>
          </p:cNvSpPr>
          <p:nvPr>
            <p:ph idx="1"/>
          </p:nvPr>
        </p:nvSpPr>
        <p:spPr/>
        <p:txBody>
          <a:bodyPr/>
          <a:lstStyle/>
          <a:p>
            <a:r>
              <a:rPr lang="en-IN" altLang="zh-CN" dirty="0"/>
              <a:t>Important to be able to efficiently find free space within file</a:t>
            </a:r>
          </a:p>
          <a:p>
            <a:r>
              <a:rPr lang="en-IN" altLang="zh-CN" b="1" dirty="0"/>
              <a:t>Free-space map</a:t>
            </a:r>
          </a:p>
          <a:p>
            <a:pPr lvl="1"/>
            <a:r>
              <a:rPr lang="en-IN" altLang="zh-CN" dirty="0"/>
              <a:t>Array with 1 entry per block.  Each entry is a few bits to a byte, and records fraction of block that is free</a:t>
            </a:r>
          </a:p>
          <a:p>
            <a:pPr lvl="1"/>
            <a:r>
              <a:rPr lang="en-IN" altLang="zh-CN" dirty="0"/>
              <a:t>In example below, 3 bits per block, value divided by 8 indicates fraction of block that is free</a:t>
            </a:r>
            <a:br>
              <a:rPr lang="en-IN" altLang="zh-CN" dirty="0"/>
            </a:br>
            <a:br>
              <a:rPr lang="en-IN" altLang="zh-CN" dirty="0"/>
            </a:br>
            <a:endParaRPr lang="en-IN" altLang="zh-CN" dirty="0"/>
          </a:p>
          <a:p>
            <a:pPr lvl="1"/>
            <a:r>
              <a:rPr lang="en-IN" altLang="zh-CN" dirty="0"/>
              <a:t>Can have second-level free-space map</a:t>
            </a:r>
          </a:p>
          <a:p>
            <a:pPr lvl="1"/>
            <a:r>
              <a:rPr lang="en-IN" altLang="zh-CN" dirty="0"/>
              <a:t>In example below, each entry stores maximum from 4 entries of first-level free-space map</a:t>
            </a:r>
          </a:p>
          <a:p>
            <a:pPr marL="457200" lvl="1" indent="0">
              <a:buNone/>
            </a:pPr>
            <a:endParaRPr lang="en-IN" altLang="zh-CN" dirty="0"/>
          </a:p>
          <a:p>
            <a:r>
              <a:rPr lang="en-IN" altLang="zh-CN" dirty="0"/>
              <a:t>Free space map written to disk periodically, OK to have wrong (old) values for some entries (will be detected and fixed)</a:t>
            </a:r>
          </a:p>
          <a:p>
            <a:endParaRPr lang="zh-CN" altLang="en-US" dirty="0"/>
          </a:p>
        </p:txBody>
      </p:sp>
      <p:sp>
        <p:nvSpPr>
          <p:cNvPr id="4" name="日期占位符 3">
            <a:extLst>
              <a:ext uri="{FF2B5EF4-FFF2-40B4-BE49-F238E27FC236}">
                <a16:creationId xmlns:a16="http://schemas.microsoft.com/office/drawing/2014/main" id="{4CC2B90A-A3DE-41A9-9C78-BFF40B86C1B2}"/>
              </a:ext>
            </a:extLst>
          </p:cNvPr>
          <p:cNvSpPr>
            <a:spLocks noGrp="1"/>
          </p:cNvSpPr>
          <p:nvPr>
            <p:ph type="dt" sz="half" idx="10"/>
          </p:nvPr>
        </p:nvSpPr>
        <p:spPr/>
        <p:txBody>
          <a:bodyPr/>
          <a:lstStyle/>
          <a:p>
            <a:fld id="{1C445AE9-A576-4641-8524-CEDDF6E60836}" type="datetime1">
              <a:rPr lang="zh-CN" altLang="en-US" smtClean="0"/>
              <a:t>2021/11/22</a:t>
            </a:fld>
            <a:endParaRPr lang="zh-CN" altLang="en-US" dirty="0"/>
          </a:p>
        </p:txBody>
      </p:sp>
      <p:sp>
        <p:nvSpPr>
          <p:cNvPr id="5" name="灯片编号占位符 4">
            <a:extLst>
              <a:ext uri="{FF2B5EF4-FFF2-40B4-BE49-F238E27FC236}">
                <a16:creationId xmlns:a16="http://schemas.microsoft.com/office/drawing/2014/main" id="{C2E08A1B-35CA-4A11-97F9-BAB1F74CA4C1}"/>
              </a:ext>
            </a:extLst>
          </p:cNvPr>
          <p:cNvSpPr>
            <a:spLocks noGrp="1"/>
          </p:cNvSpPr>
          <p:nvPr>
            <p:ph type="sldNum" sz="quarter" idx="12"/>
          </p:nvPr>
        </p:nvSpPr>
        <p:spPr/>
        <p:txBody>
          <a:bodyPr/>
          <a:lstStyle/>
          <a:p>
            <a:fld id="{47C4BD23-150C-4A56-8E66-9482A3FB2E80}" type="slidenum">
              <a:rPr lang="zh-CN" altLang="en-US" smtClean="0"/>
              <a:pPr/>
              <a:t>20</a:t>
            </a:fld>
            <a:endParaRPr lang="zh-CN" altLang="en-US" dirty="0"/>
          </a:p>
        </p:txBody>
      </p:sp>
      <p:pic>
        <p:nvPicPr>
          <p:cNvPr id="6" name="Picture 3">
            <a:extLst>
              <a:ext uri="{FF2B5EF4-FFF2-40B4-BE49-F238E27FC236}">
                <a16:creationId xmlns:a16="http://schemas.microsoft.com/office/drawing/2014/main" id="{F9AD693F-0ACF-4245-8328-5BDC50A20A3D}"/>
              </a:ext>
            </a:extLst>
          </p:cNvPr>
          <p:cNvPicPr>
            <a:picLocks noChangeAspect="1"/>
          </p:cNvPicPr>
          <p:nvPr/>
        </p:nvPicPr>
        <p:blipFill>
          <a:blip r:embed="rId2"/>
          <a:stretch>
            <a:fillRect/>
          </a:stretch>
        </p:blipFill>
        <p:spPr>
          <a:xfrm>
            <a:off x="2359480" y="3157672"/>
            <a:ext cx="4251489" cy="459931"/>
          </a:xfrm>
          <a:prstGeom prst="rect">
            <a:avLst/>
          </a:prstGeom>
        </p:spPr>
      </p:pic>
      <p:pic>
        <p:nvPicPr>
          <p:cNvPr id="7" name="Picture 4">
            <a:extLst>
              <a:ext uri="{FF2B5EF4-FFF2-40B4-BE49-F238E27FC236}">
                <a16:creationId xmlns:a16="http://schemas.microsoft.com/office/drawing/2014/main" id="{6699ACCB-35C7-4D87-96BB-EA690394D029}"/>
              </a:ext>
            </a:extLst>
          </p:cNvPr>
          <p:cNvPicPr>
            <a:picLocks noChangeAspect="1"/>
          </p:cNvPicPr>
          <p:nvPr/>
        </p:nvPicPr>
        <p:blipFill>
          <a:blip r:embed="rId3"/>
          <a:stretch>
            <a:fillRect/>
          </a:stretch>
        </p:blipFill>
        <p:spPr>
          <a:xfrm>
            <a:off x="2426156" y="4931092"/>
            <a:ext cx="1238887" cy="484543"/>
          </a:xfrm>
          <a:prstGeom prst="rect">
            <a:avLst/>
          </a:prstGeom>
        </p:spPr>
      </p:pic>
    </p:spTree>
    <p:extLst>
      <p:ext uri="{BB962C8B-B14F-4D97-AF65-F5344CB8AC3E}">
        <p14:creationId xmlns:p14="http://schemas.microsoft.com/office/powerpoint/2010/main" val="1472460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0035C2-E614-4DE0-A4F6-65176BCF48CE}"/>
              </a:ext>
            </a:extLst>
          </p:cNvPr>
          <p:cNvSpPr>
            <a:spLocks noGrp="1"/>
          </p:cNvSpPr>
          <p:nvPr>
            <p:ph type="title"/>
          </p:nvPr>
        </p:nvSpPr>
        <p:spPr/>
        <p:txBody>
          <a:bodyPr/>
          <a:lstStyle/>
          <a:p>
            <a:r>
              <a:rPr lang="en-US" altLang="zh-CN" dirty="0"/>
              <a:t>Sequential</a:t>
            </a:r>
            <a:r>
              <a:rPr lang="zh-CN" altLang="en-US" dirty="0"/>
              <a:t> </a:t>
            </a:r>
            <a:r>
              <a:rPr lang="en-US" altLang="zh-CN" dirty="0"/>
              <a:t>File Organization</a:t>
            </a:r>
            <a:endParaRPr lang="zh-CN" altLang="en-US" dirty="0"/>
          </a:p>
        </p:txBody>
      </p:sp>
      <p:sp>
        <p:nvSpPr>
          <p:cNvPr id="3" name="内容占位符 2">
            <a:extLst>
              <a:ext uri="{FF2B5EF4-FFF2-40B4-BE49-F238E27FC236}">
                <a16:creationId xmlns:a16="http://schemas.microsoft.com/office/drawing/2014/main" id="{E75FEBA2-0E99-42C1-A4CF-391D988E75EB}"/>
              </a:ext>
            </a:extLst>
          </p:cNvPr>
          <p:cNvSpPr>
            <a:spLocks noGrp="1"/>
          </p:cNvSpPr>
          <p:nvPr>
            <p:ph idx="1"/>
          </p:nvPr>
        </p:nvSpPr>
        <p:spPr/>
        <p:txBody>
          <a:bodyPr/>
          <a:lstStyle/>
          <a:p>
            <a:pPr marL="342900" indent="-342900" eaLnBrk="1" hangingPunct="1"/>
            <a:r>
              <a:rPr lang="en-US" altLang="zh-CN" dirty="0"/>
              <a:t>Records are </a:t>
            </a:r>
            <a:r>
              <a:rPr lang="en-US" altLang="zh-CN" i="1" dirty="0">
                <a:solidFill>
                  <a:srgbClr val="2D0EE4"/>
                </a:solidFill>
              </a:rPr>
              <a:t>logically</a:t>
            </a:r>
            <a:r>
              <a:rPr lang="en-US" altLang="zh-CN" dirty="0"/>
              <a:t> ordered by </a:t>
            </a:r>
            <a:r>
              <a:rPr lang="en-US" altLang="zh-CN" dirty="0">
                <a:solidFill>
                  <a:srgbClr val="FF0000"/>
                </a:solidFill>
              </a:rPr>
              <a:t>search-keys</a:t>
            </a:r>
            <a:r>
              <a:rPr lang="en-US" altLang="zh-CN" dirty="0"/>
              <a:t>, that is, records are stored in sequential order, based on the </a:t>
            </a:r>
            <a:r>
              <a:rPr lang="en-US" altLang="zh-CN" dirty="0">
                <a:solidFill>
                  <a:srgbClr val="2D0EE4"/>
                </a:solidFill>
              </a:rPr>
              <a:t>value of the search key of each record</a:t>
            </a:r>
          </a:p>
          <a:p>
            <a:pPr marL="742950" lvl="1" indent="-285750" eaLnBrk="1" hangingPunct="1"/>
            <a:r>
              <a:rPr lang="en-US" altLang="zh-CN" dirty="0"/>
              <a:t>it is desirable that the records are also </a:t>
            </a:r>
            <a:r>
              <a:rPr lang="en-US" altLang="zh-CN" i="1" dirty="0">
                <a:solidFill>
                  <a:srgbClr val="2D0EE4"/>
                </a:solidFill>
              </a:rPr>
              <a:t>physically</a:t>
            </a:r>
            <a:r>
              <a:rPr lang="en-US" altLang="zh-CN" dirty="0"/>
              <a:t> stored in search-key order, or as close to search-key order as possible</a:t>
            </a:r>
          </a:p>
          <a:p>
            <a:pPr marL="1143000" lvl="2" indent="-228600" eaLnBrk="1" hangingPunct="1"/>
            <a:r>
              <a:rPr lang="en-US" altLang="zh-CN" dirty="0"/>
              <a:t>to minimize the number of block accesses in sequential processing</a:t>
            </a:r>
          </a:p>
          <a:p>
            <a:pPr marL="342900" indent="-342900" eaLnBrk="1" hangingPunct="1"/>
            <a:r>
              <a:rPr lang="en-US" altLang="zh-CN" dirty="0"/>
              <a:t>Chain together records </a:t>
            </a:r>
            <a:r>
              <a:rPr lang="en-US" altLang="zh-CN" i="1" dirty="0">
                <a:solidFill>
                  <a:srgbClr val="FF0000"/>
                </a:solidFill>
              </a:rPr>
              <a:t>by pointers</a:t>
            </a:r>
            <a:r>
              <a:rPr lang="en-US" altLang="zh-CN" dirty="0"/>
              <a:t>, and the pointer in each record points to the next record in search-key order</a:t>
            </a:r>
          </a:p>
          <a:p>
            <a:pPr marL="342900" indent="-342900" eaLnBrk="1" hangingPunct="1"/>
            <a:r>
              <a:rPr lang="en-US" altLang="zh-CN" dirty="0"/>
              <a:t>From viewpoints of DB, sequential access to the file</a:t>
            </a:r>
          </a:p>
          <a:p>
            <a:pPr marL="342900" indent="-342900" eaLnBrk="1" hangingPunct="1"/>
            <a:r>
              <a:rPr lang="en-US" altLang="zh-CN" dirty="0"/>
              <a:t>Need to reorganize the file from time to time to restore</a:t>
            </a:r>
            <a:br>
              <a:rPr lang="en-US" altLang="zh-CN" dirty="0"/>
            </a:br>
            <a:r>
              <a:rPr lang="en-US" altLang="zh-CN" dirty="0"/>
              <a:t> sequential order</a:t>
            </a:r>
          </a:p>
          <a:p>
            <a:endParaRPr lang="zh-CN" altLang="en-US" dirty="0"/>
          </a:p>
        </p:txBody>
      </p:sp>
      <p:sp>
        <p:nvSpPr>
          <p:cNvPr id="4" name="日期占位符 3">
            <a:extLst>
              <a:ext uri="{FF2B5EF4-FFF2-40B4-BE49-F238E27FC236}">
                <a16:creationId xmlns:a16="http://schemas.microsoft.com/office/drawing/2014/main" id="{F9E4C98B-8F17-424B-ACEF-08DE90577BEB}"/>
              </a:ext>
            </a:extLst>
          </p:cNvPr>
          <p:cNvSpPr>
            <a:spLocks noGrp="1"/>
          </p:cNvSpPr>
          <p:nvPr>
            <p:ph type="dt" sz="half" idx="10"/>
          </p:nvPr>
        </p:nvSpPr>
        <p:spPr/>
        <p:txBody>
          <a:bodyPr/>
          <a:lstStyle/>
          <a:p>
            <a:fld id="{BB47EA24-1103-4529-B396-EDE1B678B2D3}" type="datetime1">
              <a:rPr lang="zh-CN" altLang="en-US" smtClean="0"/>
              <a:t>2021/11/22</a:t>
            </a:fld>
            <a:endParaRPr lang="zh-CN" altLang="en-US" dirty="0"/>
          </a:p>
        </p:txBody>
      </p:sp>
      <p:sp>
        <p:nvSpPr>
          <p:cNvPr id="5" name="灯片编号占位符 4">
            <a:extLst>
              <a:ext uri="{FF2B5EF4-FFF2-40B4-BE49-F238E27FC236}">
                <a16:creationId xmlns:a16="http://schemas.microsoft.com/office/drawing/2014/main" id="{03972777-095E-4399-B418-A4649B801471}"/>
              </a:ext>
            </a:extLst>
          </p:cNvPr>
          <p:cNvSpPr>
            <a:spLocks noGrp="1"/>
          </p:cNvSpPr>
          <p:nvPr>
            <p:ph type="sldNum" sz="quarter" idx="12"/>
          </p:nvPr>
        </p:nvSpPr>
        <p:spPr/>
        <p:txBody>
          <a:bodyPr/>
          <a:lstStyle/>
          <a:p>
            <a:fld id="{47C4BD23-150C-4A56-8E66-9482A3FB2E80}" type="slidenum">
              <a:rPr lang="zh-CN" altLang="en-US" smtClean="0"/>
              <a:pPr/>
              <a:t>21</a:t>
            </a:fld>
            <a:endParaRPr lang="zh-CN" altLang="en-US" dirty="0"/>
          </a:p>
        </p:txBody>
      </p:sp>
    </p:spTree>
    <p:extLst>
      <p:ext uri="{BB962C8B-B14F-4D97-AF65-F5344CB8AC3E}">
        <p14:creationId xmlns:p14="http://schemas.microsoft.com/office/powerpoint/2010/main" val="27986952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63D3B4-8FB9-460F-AC8D-E1644DD3F522}"/>
              </a:ext>
            </a:extLst>
          </p:cNvPr>
          <p:cNvSpPr>
            <a:spLocks noGrp="1"/>
          </p:cNvSpPr>
          <p:nvPr>
            <p:ph type="title"/>
          </p:nvPr>
        </p:nvSpPr>
        <p:spPr/>
        <p:txBody>
          <a:bodyPr/>
          <a:lstStyle/>
          <a:p>
            <a:r>
              <a:rPr lang="en-US" altLang="zh-CN" dirty="0"/>
              <a:t>Sequential</a:t>
            </a:r>
            <a:r>
              <a:rPr lang="zh-CN" altLang="en-US" dirty="0"/>
              <a:t> </a:t>
            </a:r>
            <a:r>
              <a:rPr lang="en-US" altLang="zh-CN" dirty="0"/>
              <a:t>File Organization</a:t>
            </a:r>
            <a:endParaRPr lang="zh-CN" altLang="en-US" dirty="0"/>
          </a:p>
        </p:txBody>
      </p:sp>
      <p:sp>
        <p:nvSpPr>
          <p:cNvPr id="3" name="内容占位符 2">
            <a:extLst>
              <a:ext uri="{FF2B5EF4-FFF2-40B4-BE49-F238E27FC236}">
                <a16:creationId xmlns:a16="http://schemas.microsoft.com/office/drawing/2014/main" id="{D726559C-7547-4B85-AAC2-3DDAC733BFB7}"/>
              </a:ext>
            </a:extLst>
          </p:cNvPr>
          <p:cNvSpPr>
            <a:spLocks noGrp="1"/>
          </p:cNvSpPr>
          <p:nvPr>
            <p:ph idx="1"/>
          </p:nvPr>
        </p:nvSpPr>
        <p:spPr/>
        <p:txBody>
          <a:bodyPr/>
          <a:lstStyle/>
          <a:p>
            <a:r>
              <a:rPr lang="en-US" altLang="zh-CN" dirty="0">
                <a:cs typeface="Times New Roman" pitchFamily="18" charset="0"/>
              </a:rPr>
              <a:t>Suitable for applications that require sequential processing of the entire file </a:t>
            </a:r>
          </a:p>
          <a:p>
            <a:r>
              <a:rPr lang="en-US" altLang="zh-CN" dirty="0">
                <a:cs typeface="Times New Roman" pitchFamily="18" charset="0"/>
              </a:rPr>
              <a:t>The records in the file are ordered by a </a:t>
            </a:r>
            <a:r>
              <a:rPr lang="en-US" altLang="zh-CN" u="sng" dirty="0">
                <a:solidFill>
                  <a:srgbClr val="000099"/>
                </a:solidFill>
                <a:cs typeface="Times New Roman" pitchFamily="18" charset="0"/>
              </a:rPr>
              <a:t>search-key</a:t>
            </a:r>
          </a:p>
          <a:p>
            <a:endParaRPr lang="zh-CN" altLang="en-US" dirty="0"/>
          </a:p>
        </p:txBody>
      </p:sp>
      <p:sp>
        <p:nvSpPr>
          <p:cNvPr id="4" name="日期占位符 3">
            <a:extLst>
              <a:ext uri="{FF2B5EF4-FFF2-40B4-BE49-F238E27FC236}">
                <a16:creationId xmlns:a16="http://schemas.microsoft.com/office/drawing/2014/main" id="{36A03466-FA97-4347-8373-A003E1F49347}"/>
              </a:ext>
            </a:extLst>
          </p:cNvPr>
          <p:cNvSpPr>
            <a:spLocks noGrp="1"/>
          </p:cNvSpPr>
          <p:nvPr>
            <p:ph type="dt" sz="half" idx="10"/>
          </p:nvPr>
        </p:nvSpPr>
        <p:spPr/>
        <p:txBody>
          <a:bodyPr/>
          <a:lstStyle/>
          <a:p>
            <a:fld id="{FCF32CE1-748D-443D-A169-CA57016B9EF8}" type="datetime1">
              <a:rPr lang="zh-CN" altLang="en-US" smtClean="0"/>
              <a:t>2021/11/22</a:t>
            </a:fld>
            <a:endParaRPr lang="zh-CN" altLang="en-US" dirty="0"/>
          </a:p>
        </p:txBody>
      </p:sp>
      <p:sp>
        <p:nvSpPr>
          <p:cNvPr id="5" name="灯片编号占位符 4">
            <a:extLst>
              <a:ext uri="{FF2B5EF4-FFF2-40B4-BE49-F238E27FC236}">
                <a16:creationId xmlns:a16="http://schemas.microsoft.com/office/drawing/2014/main" id="{E7F4CE1F-B6BB-463D-920F-8F249CF474E6}"/>
              </a:ext>
            </a:extLst>
          </p:cNvPr>
          <p:cNvSpPr>
            <a:spLocks noGrp="1"/>
          </p:cNvSpPr>
          <p:nvPr>
            <p:ph type="sldNum" sz="quarter" idx="12"/>
          </p:nvPr>
        </p:nvSpPr>
        <p:spPr/>
        <p:txBody>
          <a:bodyPr/>
          <a:lstStyle/>
          <a:p>
            <a:fld id="{47C4BD23-150C-4A56-8E66-9482A3FB2E80}" type="slidenum">
              <a:rPr lang="zh-CN" altLang="en-US" smtClean="0"/>
              <a:pPr/>
              <a:t>22</a:t>
            </a:fld>
            <a:endParaRPr lang="zh-CN" altLang="en-US" dirty="0"/>
          </a:p>
        </p:txBody>
      </p:sp>
      <p:sp>
        <p:nvSpPr>
          <p:cNvPr id="6" name="TextBox 1">
            <a:extLst>
              <a:ext uri="{FF2B5EF4-FFF2-40B4-BE49-F238E27FC236}">
                <a16:creationId xmlns:a16="http://schemas.microsoft.com/office/drawing/2014/main" id="{5A2D5ED3-D1AF-47EF-BD5C-BC5DD7D00FA0}"/>
              </a:ext>
            </a:extLst>
          </p:cNvPr>
          <p:cNvSpPr txBox="1">
            <a:spLocks noChangeArrowheads="1"/>
          </p:cNvSpPr>
          <p:nvPr/>
        </p:nvSpPr>
        <p:spPr bwMode="auto">
          <a:xfrm>
            <a:off x="4099560" y="1987113"/>
            <a:ext cx="385042" cy="369332"/>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eaLnBrk="1" hangingPunct="1"/>
            <a:r>
              <a:rPr lang="en-US" altLang="zh-CN" sz="1800">
                <a:latin typeface="+mn-lt"/>
              </a:rPr>
              <a:t>ID</a:t>
            </a:r>
            <a:endParaRPr lang="zh-CN" altLang="en-US" sz="1800">
              <a:latin typeface="+mn-lt"/>
            </a:endParaRPr>
          </a:p>
        </p:txBody>
      </p:sp>
      <p:pic>
        <p:nvPicPr>
          <p:cNvPr id="7" name="Picture 11">
            <a:extLst>
              <a:ext uri="{FF2B5EF4-FFF2-40B4-BE49-F238E27FC236}">
                <a16:creationId xmlns:a16="http://schemas.microsoft.com/office/drawing/2014/main" id="{10BEC004-D42E-4337-9AB6-3D1791C2B3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61435" y="2276038"/>
            <a:ext cx="5673725" cy="3776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直接箭头连接符 3">
            <a:extLst>
              <a:ext uri="{FF2B5EF4-FFF2-40B4-BE49-F238E27FC236}">
                <a16:creationId xmlns:a16="http://schemas.microsoft.com/office/drawing/2014/main" id="{8C5C9A68-0EB6-4101-8FBD-3FB13669402B}"/>
              </a:ext>
            </a:extLst>
          </p:cNvPr>
          <p:cNvCxnSpPr>
            <a:cxnSpLocks noChangeShapeType="1"/>
            <a:endCxn id="6" idx="3"/>
          </p:cNvCxnSpPr>
          <p:nvPr/>
        </p:nvCxnSpPr>
        <p:spPr bwMode="auto">
          <a:xfrm flipH="1">
            <a:off x="4484602" y="1584960"/>
            <a:ext cx="1723158" cy="586819"/>
          </a:xfrm>
          <a:prstGeom prst="straightConnector1">
            <a:avLst/>
          </a:prstGeom>
          <a:noFill/>
          <a:ln w="9525" algn="ctr">
            <a:solidFill>
              <a:srgbClr val="FF0000"/>
            </a:solidFill>
            <a:miter lim="800000"/>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9" name="TextBox 6">
            <a:extLst>
              <a:ext uri="{FF2B5EF4-FFF2-40B4-BE49-F238E27FC236}">
                <a16:creationId xmlns:a16="http://schemas.microsoft.com/office/drawing/2014/main" id="{4710CD2C-75AF-4B9D-BAB0-5C32E3A9E275}"/>
              </a:ext>
            </a:extLst>
          </p:cNvPr>
          <p:cNvSpPr txBox="1">
            <a:spLocks noChangeArrowheads="1"/>
          </p:cNvSpPr>
          <p:nvPr/>
        </p:nvSpPr>
        <p:spPr bwMode="auto">
          <a:xfrm>
            <a:off x="693084" y="3366194"/>
            <a:ext cx="3168351" cy="707886"/>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eaLnBrk="1" hangingPunct="1"/>
            <a:r>
              <a:rPr lang="en-US" altLang="zh-CN" sz="2000" dirty="0">
                <a:latin typeface="+mn-lt"/>
                <a:cs typeface="Times New Roman" pitchFamily="18" charset="0"/>
              </a:rPr>
              <a:t>records may be stored in  a noncontiguous space</a:t>
            </a:r>
            <a:endParaRPr lang="zh-CN" altLang="en-US" sz="2000" dirty="0">
              <a:latin typeface="+mn-lt"/>
              <a:cs typeface="Times New Roman" pitchFamily="18" charset="0"/>
            </a:endParaRPr>
          </a:p>
        </p:txBody>
      </p:sp>
    </p:spTree>
    <p:extLst>
      <p:ext uri="{BB962C8B-B14F-4D97-AF65-F5344CB8AC3E}">
        <p14:creationId xmlns:p14="http://schemas.microsoft.com/office/powerpoint/2010/main" val="29034291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69A66C-C9E0-4282-B9EC-37BDD93FC9CC}"/>
              </a:ext>
            </a:extLst>
          </p:cNvPr>
          <p:cNvSpPr>
            <a:spLocks noGrp="1"/>
          </p:cNvSpPr>
          <p:nvPr>
            <p:ph type="title"/>
          </p:nvPr>
        </p:nvSpPr>
        <p:spPr/>
        <p:txBody>
          <a:bodyPr/>
          <a:lstStyle/>
          <a:p>
            <a:r>
              <a:rPr lang="en-US" altLang="zh-CN" dirty="0"/>
              <a:t>Sequential</a:t>
            </a:r>
            <a:r>
              <a:rPr lang="zh-CN" altLang="en-US" dirty="0"/>
              <a:t> </a:t>
            </a:r>
            <a:r>
              <a:rPr lang="en-US" altLang="zh-CN" dirty="0"/>
              <a:t>File Organization</a:t>
            </a:r>
            <a:endParaRPr lang="zh-CN" altLang="en-US" dirty="0"/>
          </a:p>
        </p:txBody>
      </p:sp>
      <p:sp>
        <p:nvSpPr>
          <p:cNvPr id="3" name="内容占位符 2">
            <a:extLst>
              <a:ext uri="{FF2B5EF4-FFF2-40B4-BE49-F238E27FC236}">
                <a16:creationId xmlns:a16="http://schemas.microsoft.com/office/drawing/2014/main" id="{643CD6D7-C202-49B1-867E-9338ED7812D2}"/>
              </a:ext>
            </a:extLst>
          </p:cNvPr>
          <p:cNvSpPr>
            <a:spLocks noGrp="1"/>
          </p:cNvSpPr>
          <p:nvPr>
            <p:ph idx="1"/>
          </p:nvPr>
        </p:nvSpPr>
        <p:spPr/>
        <p:txBody>
          <a:bodyPr/>
          <a:lstStyle/>
          <a:p>
            <a:r>
              <a:rPr lang="en-US" altLang="zh-CN" dirty="0">
                <a:cs typeface="Times New Roman" pitchFamily="18" charset="0"/>
              </a:rPr>
              <a:t>Deletion – use pointer chains</a:t>
            </a:r>
          </a:p>
          <a:p>
            <a:r>
              <a:rPr lang="en-US" altLang="zh-CN" dirty="0">
                <a:cs typeface="Times New Roman" pitchFamily="18" charset="0"/>
              </a:rPr>
              <a:t>Insertion –locate the position where the record is to be inserted</a:t>
            </a:r>
          </a:p>
          <a:p>
            <a:pPr lvl="1"/>
            <a:r>
              <a:rPr lang="en-US" altLang="zh-CN" dirty="0">
                <a:ea typeface="ＭＳ Ｐゴシック" pitchFamily="34" charset="-128"/>
                <a:cs typeface="Times New Roman" pitchFamily="18" charset="0"/>
              </a:rPr>
              <a:t>if there is free space insert there </a:t>
            </a:r>
          </a:p>
          <a:p>
            <a:pPr lvl="1"/>
            <a:r>
              <a:rPr lang="en-US" altLang="zh-CN" dirty="0">
                <a:ea typeface="ＭＳ Ｐゴシック" pitchFamily="34" charset="-128"/>
                <a:cs typeface="Times New Roman" pitchFamily="18" charset="0"/>
              </a:rPr>
              <a:t>if no free space, insert the record in an </a:t>
            </a:r>
            <a:r>
              <a:rPr lang="en-US" altLang="zh-CN" dirty="0">
                <a:solidFill>
                  <a:srgbClr val="000099"/>
                </a:solidFill>
                <a:ea typeface="ＭＳ Ｐゴシック" pitchFamily="34" charset="-128"/>
                <a:cs typeface="Times New Roman" pitchFamily="18" charset="0"/>
              </a:rPr>
              <a:t>overflow block</a:t>
            </a:r>
          </a:p>
          <a:p>
            <a:pPr lvl="1"/>
            <a:r>
              <a:rPr lang="en-US" altLang="zh-CN" dirty="0">
                <a:ea typeface="ＭＳ Ｐゴシック" pitchFamily="34" charset="-128"/>
                <a:cs typeface="Times New Roman" pitchFamily="18" charset="0"/>
              </a:rPr>
              <a:t>In either case, pointer chain must be updated</a:t>
            </a:r>
          </a:p>
          <a:p>
            <a:r>
              <a:rPr lang="en-US" altLang="zh-CN" dirty="0">
                <a:cs typeface="Times New Roman" pitchFamily="18" charset="0"/>
              </a:rPr>
              <a:t>Need to reorganize the file</a:t>
            </a:r>
            <a:br>
              <a:rPr lang="en-US" altLang="zh-CN" dirty="0">
                <a:cs typeface="Times New Roman" pitchFamily="18" charset="0"/>
              </a:rPr>
            </a:br>
            <a:r>
              <a:rPr lang="en-US" altLang="zh-CN" dirty="0">
                <a:cs typeface="Times New Roman" pitchFamily="18" charset="0"/>
              </a:rPr>
              <a:t> from time to time to restore</a:t>
            </a:r>
            <a:br>
              <a:rPr lang="en-US" altLang="zh-CN" dirty="0">
                <a:cs typeface="Times New Roman" pitchFamily="18" charset="0"/>
              </a:rPr>
            </a:br>
            <a:r>
              <a:rPr lang="en-US" altLang="zh-CN" dirty="0">
                <a:cs typeface="Times New Roman" pitchFamily="18" charset="0"/>
              </a:rPr>
              <a:t> sequential order</a:t>
            </a:r>
          </a:p>
          <a:p>
            <a:endParaRPr lang="zh-CN" altLang="en-US" dirty="0"/>
          </a:p>
        </p:txBody>
      </p:sp>
      <p:sp>
        <p:nvSpPr>
          <p:cNvPr id="4" name="日期占位符 3">
            <a:extLst>
              <a:ext uri="{FF2B5EF4-FFF2-40B4-BE49-F238E27FC236}">
                <a16:creationId xmlns:a16="http://schemas.microsoft.com/office/drawing/2014/main" id="{29E604D6-2E03-41CB-A9CD-0BBACD46E37C}"/>
              </a:ext>
            </a:extLst>
          </p:cNvPr>
          <p:cNvSpPr>
            <a:spLocks noGrp="1"/>
          </p:cNvSpPr>
          <p:nvPr>
            <p:ph type="dt" sz="half" idx="10"/>
          </p:nvPr>
        </p:nvSpPr>
        <p:spPr/>
        <p:txBody>
          <a:bodyPr/>
          <a:lstStyle/>
          <a:p>
            <a:fld id="{E9B9AFF2-9939-412B-8F4E-BA7E38CF655B}" type="datetime1">
              <a:rPr lang="zh-CN" altLang="en-US" smtClean="0"/>
              <a:t>2021/11/22</a:t>
            </a:fld>
            <a:endParaRPr lang="zh-CN" altLang="en-US" dirty="0"/>
          </a:p>
        </p:txBody>
      </p:sp>
      <p:sp>
        <p:nvSpPr>
          <p:cNvPr id="5" name="灯片编号占位符 4">
            <a:extLst>
              <a:ext uri="{FF2B5EF4-FFF2-40B4-BE49-F238E27FC236}">
                <a16:creationId xmlns:a16="http://schemas.microsoft.com/office/drawing/2014/main" id="{54D52328-2C42-4333-A90C-1F279C79BC41}"/>
              </a:ext>
            </a:extLst>
          </p:cNvPr>
          <p:cNvSpPr>
            <a:spLocks noGrp="1"/>
          </p:cNvSpPr>
          <p:nvPr>
            <p:ph type="sldNum" sz="quarter" idx="12"/>
          </p:nvPr>
        </p:nvSpPr>
        <p:spPr/>
        <p:txBody>
          <a:bodyPr/>
          <a:lstStyle/>
          <a:p>
            <a:fld id="{47C4BD23-150C-4A56-8E66-9482A3FB2E80}" type="slidenum">
              <a:rPr lang="zh-CN" altLang="en-US" smtClean="0"/>
              <a:pPr/>
              <a:t>23</a:t>
            </a:fld>
            <a:endParaRPr lang="zh-CN" altLang="en-US" dirty="0"/>
          </a:p>
        </p:txBody>
      </p:sp>
      <p:pic>
        <p:nvPicPr>
          <p:cNvPr id="6" name="Picture 11">
            <a:extLst>
              <a:ext uri="{FF2B5EF4-FFF2-40B4-BE49-F238E27FC236}">
                <a16:creationId xmlns:a16="http://schemas.microsoft.com/office/drawing/2014/main" id="{D6344EE7-21C3-460D-BA31-8B212406D7A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86650" y="2750503"/>
            <a:ext cx="5106988" cy="3748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538350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555B0-88DB-41C1-8A9A-B9E8D6B6327B}"/>
              </a:ext>
            </a:extLst>
          </p:cNvPr>
          <p:cNvSpPr>
            <a:spLocks noGrp="1"/>
          </p:cNvSpPr>
          <p:nvPr>
            <p:ph type="title"/>
          </p:nvPr>
        </p:nvSpPr>
        <p:spPr/>
        <p:txBody>
          <a:bodyPr/>
          <a:lstStyle/>
          <a:p>
            <a:r>
              <a:rPr lang="en-US" altLang="zh-CN" i="1" dirty="0"/>
              <a:t>Clustering</a:t>
            </a:r>
            <a:r>
              <a:rPr lang="zh-CN" altLang="en-US" dirty="0"/>
              <a:t> </a:t>
            </a:r>
            <a:r>
              <a:rPr lang="en-US" altLang="zh-CN" dirty="0"/>
              <a:t>File Organization</a:t>
            </a:r>
            <a:endParaRPr lang="zh-CN" altLang="en-US" dirty="0"/>
          </a:p>
        </p:txBody>
      </p:sp>
      <p:sp>
        <p:nvSpPr>
          <p:cNvPr id="3" name="内容占位符 2">
            <a:extLst>
              <a:ext uri="{FF2B5EF4-FFF2-40B4-BE49-F238E27FC236}">
                <a16:creationId xmlns:a16="http://schemas.microsoft.com/office/drawing/2014/main" id="{03A4E81A-1FF1-4F68-9493-B89E95FA0E8A}"/>
              </a:ext>
            </a:extLst>
          </p:cNvPr>
          <p:cNvSpPr>
            <a:spLocks noGrp="1"/>
          </p:cNvSpPr>
          <p:nvPr>
            <p:ph idx="1"/>
          </p:nvPr>
        </p:nvSpPr>
        <p:spPr/>
        <p:txBody>
          <a:bodyPr/>
          <a:lstStyle/>
          <a:p>
            <a:pPr marL="342900" indent="-342900" eaLnBrk="1" hangingPunct="1">
              <a:lnSpc>
                <a:spcPct val="110000"/>
              </a:lnSpc>
              <a:spcBef>
                <a:spcPct val="0"/>
              </a:spcBef>
              <a:defRPr/>
            </a:pPr>
            <a:r>
              <a:rPr lang="en-US" altLang="zh-CN" dirty="0"/>
              <a:t>//</a:t>
            </a:r>
            <a:r>
              <a:rPr lang="zh-CN" altLang="en-US" dirty="0"/>
              <a:t>一个</a:t>
            </a:r>
            <a:r>
              <a:rPr lang="en-US" altLang="zh-CN" dirty="0"/>
              <a:t>DB</a:t>
            </a:r>
            <a:r>
              <a:rPr lang="zh-CN" altLang="en-US" dirty="0"/>
              <a:t>文件可以存储来自多个关系的纪录。不同关系中有联系的纪录存放在同一</a:t>
            </a:r>
            <a:r>
              <a:rPr lang="en-US" altLang="zh-CN" dirty="0"/>
              <a:t>block</a:t>
            </a:r>
            <a:r>
              <a:rPr lang="zh-CN" altLang="en-US" dirty="0"/>
              <a:t>中，以提高查找和</a:t>
            </a:r>
            <a:r>
              <a:rPr lang="en-US" altLang="zh-CN" dirty="0"/>
              <a:t>I/O</a:t>
            </a:r>
            <a:r>
              <a:rPr lang="zh-CN" altLang="en-US" dirty="0"/>
              <a:t>速度</a:t>
            </a:r>
            <a:endParaRPr lang="en-US" altLang="zh-CN" dirty="0"/>
          </a:p>
          <a:p>
            <a:pPr marL="342900" indent="-342900" eaLnBrk="1" hangingPunct="1">
              <a:lnSpc>
                <a:spcPct val="110000"/>
              </a:lnSpc>
              <a:spcBef>
                <a:spcPct val="0"/>
              </a:spcBef>
              <a:defRPr/>
            </a:pPr>
            <a:r>
              <a:rPr lang="en-US" altLang="zh-CN" dirty="0">
                <a:cs typeface="Times New Roman" pitchFamily="18" charset="0"/>
              </a:rPr>
              <a:t>Store several relations in one file using a </a:t>
            </a:r>
            <a:r>
              <a:rPr lang="en-US" altLang="zh-CN" b="1" dirty="0" err="1">
                <a:solidFill>
                  <a:srgbClr val="000099"/>
                </a:solidFill>
                <a:cs typeface="Times New Roman" pitchFamily="18" charset="0"/>
              </a:rPr>
              <a:t>multitable</a:t>
            </a:r>
            <a:r>
              <a:rPr lang="en-US" altLang="zh-CN" b="1" dirty="0">
                <a:solidFill>
                  <a:srgbClr val="000099"/>
                </a:solidFill>
                <a:cs typeface="Times New Roman" pitchFamily="18" charset="0"/>
              </a:rPr>
              <a:t> clustering</a:t>
            </a:r>
            <a:r>
              <a:rPr lang="en-US" altLang="zh-CN" b="1" dirty="0">
                <a:cs typeface="Times New Roman" pitchFamily="18" charset="0"/>
              </a:rPr>
              <a:t> </a:t>
            </a:r>
            <a:r>
              <a:rPr lang="en-US" altLang="zh-CN" dirty="0">
                <a:cs typeface="Times New Roman" pitchFamily="18" charset="0"/>
              </a:rPr>
              <a:t>file organization, i.e. r</a:t>
            </a:r>
            <a:r>
              <a:rPr lang="en-US" altLang="zh-CN" dirty="0"/>
              <a:t>ecords of several different relations are stored in the same file</a:t>
            </a:r>
          </a:p>
          <a:p>
            <a:pPr marL="742950" lvl="1" indent="-285750" eaLnBrk="1" hangingPunct="1">
              <a:lnSpc>
                <a:spcPct val="110000"/>
              </a:lnSpc>
              <a:spcBef>
                <a:spcPct val="0"/>
              </a:spcBef>
              <a:defRPr/>
            </a:pPr>
            <a:r>
              <a:rPr lang="en-US" altLang="zh-CN" dirty="0"/>
              <a:t>motivation: store related records on the same block to minimize I/O</a:t>
            </a:r>
          </a:p>
          <a:p>
            <a:endParaRPr lang="zh-CN" altLang="en-US" dirty="0"/>
          </a:p>
        </p:txBody>
      </p:sp>
      <p:sp>
        <p:nvSpPr>
          <p:cNvPr id="4" name="日期占位符 3">
            <a:extLst>
              <a:ext uri="{FF2B5EF4-FFF2-40B4-BE49-F238E27FC236}">
                <a16:creationId xmlns:a16="http://schemas.microsoft.com/office/drawing/2014/main" id="{7A10B3BD-CBAF-42AF-8B72-87E463638603}"/>
              </a:ext>
            </a:extLst>
          </p:cNvPr>
          <p:cNvSpPr>
            <a:spLocks noGrp="1"/>
          </p:cNvSpPr>
          <p:nvPr>
            <p:ph type="dt" sz="half" idx="10"/>
          </p:nvPr>
        </p:nvSpPr>
        <p:spPr/>
        <p:txBody>
          <a:bodyPr/>
          <a:lstStyle/>
          <a:p>
            <a:fld id="{97687E81-DBFC-4E9C-AA83-A04FCA8F6E90}" type="datetime1">
              <a:rPr lang="zh-CN" altLang="en-US" smtClean="0"/>
              <a:t>2021/11/22</a:t>
            </a:fld>
            <a:endParaRPr lang="zh-CN" altLang="en-US" dirty="0"/>
          </a:p>
        </p:txBody>
      </p:sp>
      <p:sp>
        <p:nvSpPr>
          <p:cNvPr id="5" name="灯片编号占位符 4">
            <a:extLst>
              <a:ext uri="{FF2B5EF4-FFF2-40B4-BE49-F238E27FC236}">
                <a16:creationId xmlns:a16="http://schemas.microsoft.com/office/drawing/2014/main" id="{70144C1F-7F3A-433F-AFBB-0ABD103F6912}"/>
              </a:ext>
            </a:extLst>
          </p:cNvPr>
          <p:cNvSpPr>
            <a:spLocks noGrp="1"/>
          </p:cNvSpPr>
          <p:nvPr>
            <p:ph type="sldNum" sz="quarter" idx="12"/>
          </p:nvPr>
        </p:nvSpPr>
        <p:spPr/>
        <p:txBody>
          <a:bodyPr/>
          <a:lstStyle/>
          <a:p>
            <a:fld id="{47C4BD23-150C-4A56-8E66-9482A3FB2E80}" type="slidenum">
              <a:rPr lang="zh-CN" altLang="en-US" smtClean="0"/>
              <a:pPr/>
              <a:t>24</a:t>
            </a:fld>
            <a:endParaRPr lang="zh-CN" altLang="en-US" dirty="0"/>
          </a:p>
        </p:txBody>
      </p:sp>
    </p:spTree>
    <p:extLst>
      <p:ext uri="{BB962C8B-B14F-4D97-AF65-F5344CB8AC3E}">
        <p14:creationId xmlns:p14="http://schemas.microsoft.com/office/powerpoint/2010/main" val="9140130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6A07324-BA8C-4C8C-BD87-7797D7DD97A8}"/>
              </a:ext>
            </a:extLst>
          </p:cNvPr>
          <p:cNvSpPr>
            <a:spLocks noGrp="1"/>
          </p:cNvSpPr>
          <p:nvPr>
            <p:ph type="title"/>
          </p:nvPr>
        </p:nvSpPr>
        <p:spPr/>
        <p:txBody>
          <a:bodyPr/>
          <a:lstStyle/>
          <a:p>
            <a:r>
              <a:rPr lang="en-US" altLang="zh-CN" dirty="0" err="1"/>
              <a:t>Multitable</a:t>
            </a:r>
            <a:r>
              <a:rPr lang="en-US" altLang="zh-CN" dirty="0"/>
              <a:t> Clustering File Organization</a:t>
            </a:r>
            <a:endParaRPr lang="zh-CN" altLang="en-US" dirty="0"/>
          </a:p>
        </p:txBody>
      </p:sp>
      <p:sp>
        <p:nvSpPr>
          <p:cNvPr id="3" name="内容占位符 2">
            <a:extLst>
              <a:ext uri="{FF2B5EF4-FFF2-40B4-BE49-F238E27FC236}">
                <a16:creationId xmlns:a16="http://schemas.microsoft.com/office/drawing/2014/main" id="{34A21DFC-388D-4920-8F0C-3A9E59C2FCB0}"/>
              </a:ext>
            </a:extLst>
          </p:cNvPr>
          <p:cNvSpPr>
            <a:spLocks noGrp="1"/>
          </p:cNvSpPr>
          <p:nvPr>
            <p:ph idx="1"/>
          </p:nvPr>
        </p:nvSpPr>
        <p:spPr/>
        <p:txBody>
          <a:bodyPr/>
          <a:lstStyle/>
          <a:p>
            <a:r>
              <a:rPr lang="zh-CN" altLang="en-US" sz="2400" dirty="0">
                <a:ea typeface="微软雅黑 Light" panose="020B0502040204020203" pitchFamily="34" charset="-122"/>
                <a:cs typeface="Times New Roman" pitchFamily="18" charset="0"/>
              </a:rPr>
              <a:t>一个</a:t>
            </a:r>
            <a:r>
              <a:rPr lang="en-US" altLang="zh-CN" sz="2400" dirty="0">
                <a:ea typeface="微软雅黑 Light" panose="020B0502040204020203" pitchFamily="34" charset="-122"/>
                <a:cs typeface="Times New Roman" pitchFamily="18" charset="0"/>
              </a:rPr>
              <a:t>DB</a:t>
            </a:r>
            <a:r>
              <a:rPr lang="zh-CN" altLang="en-US" sz="2400" dirty="0">
                <a:ea typeface="微软雅黑 Light" panose="020B0502040204020203" pitchFamily="34" charset="-122"/>
                <a:cs typeface="Times New Roman" pitchFamily="18" charset="0"/>
              </a:rPr>
              <a:t>文件存储来自多个关系的纪录。不同关系中有联系的纪录存放在同一</a:t>
            </a:r>
            <a:r>
              <a:rPr lang="en-US" altLang="zh-CN" sz="2400" dirty="0">
                <a:ea typeface="微软雅黑 Light" panose="020B0502040204020203" pitchFamily="34" charset="-122"/>
                <a:cs typeface="Times New Roman" pitchFamily="18" charset="0"/>
              </a:rPr>
              <a:t>block</a:t>
            </a:r>
            <a:r>
              <a:rPr lang="zh-CN" altLang="en-US" sz="2400" dirty="0">
                <a:ea typeface="微软雅黑 Light" panose="020B0502040204020203" pitchFamily="34" charset="-122"/>
                <a:cs typeface="Times New Roman" pitchFamily="18" charset="0"/>
              </a:rPr>
              <a:t>中，以提高查找和</a:t>
            </a:r>
            <a:r>
              <a:rPr lang="en-US" altLang="zh-CN" sz="2400" dirty="0">
                <a:ea typeface="微软雅黑 Light" panose="020B0502040204020203" pitchFamily="34" charset="-122"/>
                <a:cs typeface="Times New Roman" pitchFamily="18" charset="0"/>
              </a:rPr>
              <a:t>I/O</a:t>
            </a:r>
            <a:r>
              <a:rPr lang="zh-CN" altLang="en-US" sz="2400" dirty="0">
                <a:ea typeface="微软雅黑 Light" panose="020B0502040204020203" pitchFamily="34" charset="-122"/>
                <a:cs typeface="Times New Roman" pitchFamily="18" charset="0"/>
              </a:rPr>
              <a:t>速度</a:t>
            </a:r>
            <a:endParaRPr lang="zh-CN" altLang="en-US" dirty="0"/>
          </a:p>
        </p:txBody>
      </p:sp>
      <p:sp>
        <p:nvSpPr>
          <p:cNvPr id="4" name="日期占位符 3">
            <a:extLst>
              <a:ext uri="{FF2B5EF4-FFF2-40B4-BE49-F238E27FC236}">
                <a16:creationId xmlns:a16="http://schemas.microsoft.com/office/drawing/2014/main" id="{0B53F870-D93B-481C-95EB-4EB3914DB564}"/>
              </a:ext>
            </a:extLst>
          </p:cNvPr>
          <p:cNvSpPr>
            <a:spLocks noGrp="1"/>
          </p:cNvSpPr>
          <p:nvPr>
            <p:ph type="dt" sz="half" idx="10"/>
          </p:nvPr>
        </p:nvSpPr>
        <p:spPr/>
        <p:txBody>
          <a:bodyPr/>
          <a:lstStyle/>
          <a:p>
            <a:fld id="{36177E80-1418-4F7E-9FAF-AFD34D57E015}" type="datetime1">
              <a:rPr lang="zh-CN" altLang="en-US" smtClean="0"/>
              <a:t>2021/11/22</a:t>
            </a:fld>
            <a:endParaRPr lang="zh-CN" altLang="en-US" dirty="0"/>
          </a:p>
        </p:txBody>
      </p:sp>
      <p:sp>
        <p:nvSpPr>
          <p:cNvPr id="5" name="灯片编号占位符 4">
            <a:extLst>
              <a:ext uri="{FF2B5EF4-FFF2-40B4-BE49-F238E27FC236}">
                <a16:creationId xmlns:a16="http://schemas.microsoft.com/office/drawing/2014/main" id="{348ED869-E087-4E3E-943E-4C56D9345558}"/>
              </a:ext>
            </a:extLst>
          </p:cNvPr>
          <p:cNvSpPr>
            <a:spLocks noGrp="1"/>
          </p:cNvSpPr>
          <p:nvPr>
            <p:ph type="sldNum" sz="quarter" idx="12"/>
          </p:nvPr>
        </p:nvSpPr>
        <p:spPr/>
        <p:txBody>
          <a:bodyPr/>
          <a:lstStyle/>
          <a:p>
            <a:fld id="{47C4BD23-150C-4A56-8E66-9482A3FB2E80}" type="slidenum">
              <a:rPr lang="zh-CN" altLang="en-US" smtClean="0"/>
              <a:pPr/>
              <a:t>25</a:t>
            </a:fld>
            <a:endParaRPr lang="zh-CN" altLang="en-US" dirty="0"/>
          </a:p>
        </p:txBody>
      </p:sp>
      <p:pic>
        <p:nvPicPr>
          <p:cNvPr id="7" name="Picture 4" descr="10">
            <a:extLst>
              <a:ext uri="{FF2B5EF4-FFF2-40B4-BE49-F238E27FC236}">
                <a16:creationId xmlns:a16="http://schemas.microsoft.com/office/drawing/2014/main" id="{236606BC-0AC2-4F2E-A805-1723219BE8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94296" y="1354773"/>
            <a:ext cx="4351337" cy="977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5" descr="10">
            <a:extLst>
              <a:ext uri="{FF2B5EF4-FFF2-40B4-BE49-F238E27FC236}">
                <a16:creationId xmlns:a16="http://schemas.microsoft.com/office/drawing/2014/main" id="{94C15B68-0444-4982-B964-5246F450A8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26046" y="2650173"/>
            <a:ext cx="4578350" cy="1317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35">
            <a:extLst>
              <a:ext uri="{FF2B5EF4-FFF2-40B4-BE49-F238E27FC236}">
                <a16:creationId xmlns:a16="http://schemas.microsoft.com/office/drawing/2014/main" id="{D82E6CC7-57C4-4AEF-8224-B40C269346C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92721" y="4294823"/>
            <a:ext cx="4524375" cy="172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 Box 7">
            <a:extLst>
              <a:ext uri="{FF2B5EF4-FFF2-40B4-BE49-F238E27FC236}">
                <a16:creationId xmlns:a16="http://schemas.microsoft.com/office/drawing/2014/main" id="{D597CC56-E5D7-472B-BF7C-348D5D4505C6}"/>
              </a:ext>
            </a:extLst>
          </p:cNvPr>
          <p:cNvSpPr txBox="1">
            <a:spLocks noChangeArrowheads="1"/>
          </p:cNvSpPr>
          <p:nvPr/>
        </p:nvSpPr>
        <p:spPr bwMode="auto">
          <a:xfrm>
            <a:off x="4190958" y="1732598"/>
            <a:ext cx="129330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eaLnBrk="1" hangingPunct="1"/>
            <a:r>
              <a:rPr lang="en-US" altLang="zh-CN" sz="1800" i="1">
                <a:latin typeface="+mn-lt"/>
                <a:ea typeface="微软雅黑 Light" panose="020B0502040204020203" pitchFamily="34" charset="-122"/>
                <a:cs typeface="Times New Roman" pitchFamily="18" charset="0"/>
              </a:rPr>
              <a:t>department</a:t>
            </a:r>
          </a:p>
        </p:txBody>
      </p:sp>
      <p:sp>
        <p:nvSpPr>
          <p:cNvPr id="11" name="Text Box 8">
            <a:extLst>
              <a:ext uri="{FF2B5EF4-FFF2-40B4-BE49-F238E27FC236}">
                <a16:creationId xmlns:a16="http://schemas.microsoft.com/office/drawing/2014/main" id="{1BDCE802-DE91-4328-A16E-010ACD3414D8}"/>
              </a:ext>
            </a:extLst>
          </p:cNvPr>
          <p:cNvSpPr txBox="1">
            <a:spLocks noChangeArrowheads="1"/>
          </p:cNvSpPr>
          <p:nvPr/>
        </p:nvSpPr>
        <p:spPr bwMode="auto">
          <a:xfrm>
            <a:off x="4383046" y="3243898"/>
            <a:ext cx="108497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eaLnBrk="1" hangingPunct="1"/>
            <a:r>
              <a:rPr lang="en-US" altLang="zh-CN" sz="1800" i="1">
                <a:latin typeface="+mn-lt"/>
                <a:ea typeface="微软雅黑 Light" panose="020B0502040204020203" pitchFamily="34" charset="-122"/>
                <a:cs typeface="Times New Roman" pitchFamily="18" charset="0"/>
              </a:rPr>
              <a:t>instructor</a:t>
            </a:r>
          </a:p>
        </p:txBody>
      </p:sp>
      <p:sp>
        <p:nvSpPr>
          <p:cNvPr id="12" name="Text Box 9">
            <a:extLst>
              <a:ext uri="{FF2B5EF4-FFF2-40B4-BE49-F238E27FC236}">
                <a16:creationId xmlns:a16="http://schemas.microsoft.com/office/drawing/2014/main" id="{A4CB54B2-7382-49B7-8CE3-BE336F0530E8}"/>
              </a:ext>
            </a:extLst>
          </p:cNvPr>
          <p:cNvSpPr txBox="1">
            <a:spLocks noChangeArrowheads="1"/>
          </p:cNvSpPr>
          <p:nvPr/>
        </p:nvSpPr>
        <p:spPr bwMode="auto">
          <a:xfrm>
            <a:off x="3386096" y="4444048"/>
            <a:ext cx="2114810"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eaLnBrk="1" hangingPunct="1"/>
            <a:r>
              <a:rPr lang="en-US" altLang="zh-CN" sz="1800">
                <a:latin typeface="+mn-lt"/>
                <a:ea typeface="微软雅黑 Light" panose="020B0502040204020203" pitchFamily="34" charset="-122"/>
                <a:cs typeface="Times New Roman" pitchFamily="18" charset="0"/>
              </a:rPr>
              <a:t>multitable clustering</a:t>
            </a:r>
          </a:p>
          <a:p>
            <a:pPr eaLnBrk="1" hangingPunct="1"/>
            <a:r>
              <a:rPr lang="en-US" altLang="zh-CN" sz="1800">
                <a:latin typeface="+mn-lt"/>
                <a:ea typeface="微软雅黑 Light" panose="020B0502040204020203" pitchFamily="34" charset="-122"/>
                <a:cs typeface="Times New Roman" pitchFamily="18" charset="0"/>
              </a:rPr>
              <a:t>of</a:t>
            </a:r>
            <a:r>
              <a:rPr lang="en-US" altLang="zh-CN" sz="1800" i="1">
                <a:latin typeface="+mn-lt"/>
                <a:ea typeface="微软雅黑 Light" panose="020B0502040204020203" pitchFamily="34" charset="-122"/>
                <a:cs typeface="Times New Roman" pitchFamily="18" charset="0"/>
              </a:rPr>
              <a:t> department </a:t>
            </a:r>
            <a:r>
              <a:rPr lang="en-US" altLang="zh-CN" sz="1800">
                <a:latin typeface="+mn-lt"/>
                <a:ea typeface="微软雅黑 Light" panose="020B0502040204020203" pitchFamily="34" charset="-122"/>
                <a:cs typeface="Times New Roman" pitchFamily="18" charset="0"/>
              </a:rPr>
              <a:t>and</a:t>
            </a:r>
            <a:r>
              <a:rPr lang="en-US" altLang="zh-CN" sz="1800" i="1">
                <a:latin typeface="+mn-lt"/>
                <a:ea typeface="微软雅黑 Light" panose="020B0502040204020203" pitchFamily="34" charset="-122"/>
                <a:cs typeface="Times New Roman" pitchFamily="18" charset="0"/>
              </a:rPr>
              <a:t> </a:t>
            </a:r>
          </a:p>
          <a:p>
            <a:pPr eaLnBrk="1" hangingPunct="1"/>
            <a:r>
              <a:rPr lang="en-US" altLang="zh-CN" sz="1800" i="1">
                <a:latin typeface="+mn-lt"/>
                <a:ea typeface="微软雅黑 Light" panose="020B0502040204020203" pitchFamily="34" charset="-122"/>
                <a:cs typeface="Times New Roman" pitchFamily="18" charset="0"/>
              </a:rPr>
              <a:t>instructor</a:t>
            </a:r>
          </a:p>
        </p:txBody>
      </p:sp>
      <p:sp>
        <p:nvSpPr>
          <p:cNvPr id="13" name="圆角矩形 1">
            <a:extLst>
              <a:ext uri="{FF2B5EF4-FFF2-40B4-BE49-F238E27FC236}">
                <a16:creationId xmlns:a16="http://schemas.microsoft.com/office/drawing/2014/main" id="{CF18AF46-2860-49B2-840E-5BBB0B42A0F3}"/>
              </a:ext>
            </a:extLst>
          </p:cNvPr>
          <p:cNvSpPr>
            <a:spLocks noChangeArrowheads="1"/>
          </p:cNvSpPr>
          <p:nvPr/>
        </p:nvSpPr>
        <p:spPr bwMode="auto">
          <a:xfrm>
            <a:off x="5853071" y="4199573"/>
            <a:ext cx="4251325" cy="1225550"/>
          </a:xfrm>
          <a:prstGeom prst="roundRect">
            <a:avLst>
              <a:gd name="adj" fmla="val 16667"/>
            </a:avLst>
          </a:prstGeom>
          <a:noFill/>
          <a:ln w="19050" algn="ctr">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ea typeface="微软雅黑 Light" panose="020B0502040204020203" pitchFamily="34" charset="-122"/>
            </a:endParaRPr>
          </a:p>
        </p:txBody>
      </p:sp>
      <p:sp>
        <p:nvSpPr>
          <p:cNvPr id="14" name="圆角矩形 10">
            <a:extLst>
              <a:ext uri="{FF2B5EF4-FFF2-40B4-BE49-F238E27FC236}">
                <a16:creationId xmlns:a16="http://schemas.microsoft.com/office/drawing/2014/main" id="{E33A85AF-01E1-4C16-A562-739A4DB7742E}"/>
              </a:ext>
            </a:extLst>
          </p:cNvPr>
          <p:cNvSpPr>
            <a:spLocks noChangeArrowheads="1"/>
          </p:cNvSpPr>
          <p:nvPr/>
        </p:nvSpPr>
        <p:spPr bwMode="auto">
          <a:xfrm>
            <a:off x="5846721" y="5496560"/>
            <a:ext cx="4251325" cy="631825"/>
          </a:xfrm>
          <a:prstGeom prst="roundRect">
            <a:avLst>
              <a:gd name="adj" fmla="val 16667"/>
            </a:avLst>
          </a:prstGeom>
          <a:noFill/>
          <a:ln w="19050" algn="ctr">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ea typeface="微软雅黑 Light" panose="020B0502040204020203" pitchFamily="34" charset="-122"/>
            </a:endParaRPr>
          </a:p>
        </p:txBody>
      </p:sp>
      <p:cxnSp>
        <p:nvCxnSpPr>
          <p:cNvPr id="15" name="直接连接符 3">
            <a:extLst>
              <a:ext uri="{FF2B5EF4-FFF2-40B4-BE49-F238E27FC236}">
                <a16:creationId xmlns:a16="http://schemas.microsoft.com/office/drawing/2014/main" id="{32FA8FA9-F472-4F36-8B61-2134116647D3}"/>
              </a:ext>
            </a:extLst>
          </p:cNvPr>
          <p:cNvCxnSpPr>
            <a:cxnSpLocks noChangeShapeType="1"/>
          </p:cNvCxnSpPr>
          <p:nvPr/>
        </p:nvCxnSpPr>
        <p:spPr bwMode="auto">
          <a:xfrm>
            <a:off x="6057858" y="4545648"/>
            <a:ext cx="1008063" cy="0"/>
          </a:xfrm>
          <a:prstGeom prst="line">
            <a:avLst/>
          </a:prstGeom>
          <a:noFill/>
          <a:ln w="28575" algn="ctr">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 name="直接连接符 13">
            <a:extLst>
              <a:ext uri="{FF2B5EF4-FFF2-40B4-BE49-F238E27FC236}">
                <a16:creationId xmlns:a16="http://schemas.microsoft.com/office/drawing/2014/main" id="{74F8208B-A0E1-4FA3-B89A-35829F788959}"/>
              </a:ext>
            </a:extLst>
          </p:cNvPr>
          <p:cNvCxnSpPr>
            <a:cxnSpLocks noChangeShapeType="1"/>
          </p:cNvCxnSpPr>
          <p:nvPr/>
        </p:nvCxnSpPr>
        <p:spPr bwMode="auto">
          <a:xfrm>
            <a:off x="5948321" y="5696585"/>
            <a:ext cx="1008062" cy="0"/>
          </a:xfrm>
          <a:prstGeom prst="line">
            <a:avLst/>
          </a:prstGeom>
          <a:noFill/>
          <a:ln w="28575" algn="ctr">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40154586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2349D2-1E45-4A79-8D52-FC7BE9CF88AB}"/>
              </a:ext>
            </a:extLst>
          </p:cNvPr>
          <p:cNvSpPr>
            <a:spLocks noGrp="1"/>
          </p:cNvSpPr>
          <p:nvPr>
            <p:ph type="title"/>
          </p:nvPr>
        </p:nvSpPr>
        <p:spPr/>
        <p:txBody>
          <a:bodyPr/>
          <a:lstStyle/>
          <a:p>
            <a:r>
              <a:rPr lang="en-US" altLang="zh-CN" dirty="0" err="1"/>
              <a:t>Multitable</a:t>
            </a:r>
            <a:r>
              <a:rPr lang="en-US" altLang="zh-CN" dirty="0"/>
              <a:t> Clustering File Organization</a:t>
            </a:r>
            <a:endParaRPr lang="zh-CN" altLang="en-US" dirty="0"/>
          </a:p>
        </p:txBody>
      </p:sp>
      <p:sp>
        <p:nvSpPr>
          <p:cNvPr id="3" name="内容占位符 2">
            <a:extLst>
              <a:ext uri="{FF2B5EF4-FFF2-40B4-BE49-F238E27FC236}">
                <a16:creationId xmlns:a16="http://schemas.microsoft.com/office/drawing/2014/main" id="{88EBE2BF-4A9C-4512-9621-2E5DE09E587C}"/>
              </a:ext>
            </a:extLst>
          </p:cNvPr>
          <p:cNvSpPr>
            <a:spLocks noGrp="1"/>
          </p:cNvSpPr>
          <p:nvPr>
            <p:ph idx="1"/>
          </p:nvPr>
        </p:nvSpPr>
        <p:spPr/>
        <p:txBody>
          <a:bodyPr/>
          <a:lstStyle/>
          <a:p>
            <a:r>
              <a:rPr lang="en-US" altLang="zh-CN" dirty="0">
                <a:cs typeface="Times New Roman" pitchFamily="18" charset="0"/>
              </a:rPr>
              <a:t>Good for queries involving </a:t>
            </a:r>
            <a:r>
              <a:rPr lang="en-US" altLang="zh-CN" i="1" dirty="0">
                <a:solidFill>
                  <a:srgbClr val="FF0000"/>
                </a:solidFill>
                <a:cs typeface="Times New Roman" pitchFamily="18" charset="0"/>
              </a:rPr>
              <a:t>department</a:t>
            </a:r>
            <a:r>
              <a:rPr lang="en-US" altLang="zh-CN" dirty="0">
                <a:solidFill>
                  <a:srgbClr val="FF0000"/>
                </a:solidFill>
                <a:cs typeface="Times New Roman" pitchFamily="18" charset="0"/>
              </a:rPr>
              <a:t>     </a:t>
            </a:r>
            <a:r>
              <a:rPr lang="en-US" altLang="zh-CN" i="1" dirty="0">
                <a:solidFill>
                  <a:srgbClr val="FF0000"/>
                </a:solidFill>
                <a:cs typeface="Times New Roman" pitchFamily="18" charset="0"/>
              </a:rPr>
              <a:t>instructor</a:t>
            </a:r>
            <a:r>
              <a:rPr lang="en-US" altLang="zh-CN" dirty="0">
                <a:cs typeface="Times New Roman" pitchFamily="18" charset="0"/>
              </a:rPr>
              <a:t>, and for queries involving one single department and its instructors</a:t>
            </a:r>
          </a:p>
          <a:p>
            <a:pPr lvl="1"/>
            <a:r>
              <a:rPr lang="zh-CN" altLang="en-US" dirty="0">
                <a:cs typeface="Times New Roman" pitchFamily="18" charset="0"/>
              </a:rPr>
              <a:t>物化视图</a:t>
            </a:r>
            <a:endParaRPr lang="en-US" altLang="zh-CN" dirty="0">
              <a:cs typeface="Times New Roman" pitchFamily="18" charset="0"/>
            </a:endParaRPr>
          </a:p>
          <a:p>
            <a:r>
              <a:rPr lang="en-US" altLang="zh-CN" dirty="0">
                <a:cs typeface="Times New Roman" pitchFamily="18" charset="0"/>
              </a:rPr>
              <a:t>bad for queries involving only </a:t>
            </a:r>
            <a:r>
              <a:rPr lang="en-US" altLang="zh-CN" i="1" dirty="0">
                <a:cs typeface="Times New Roman" pitchFamily="18" charset="0"/>
              </a:rPr>
              <a:t>department</a:t>
            </a:r>
          </a:p>
          <a:p>
            <a:r>
              <a:rPr lang="en-US" altLang="zh-CN" dirty="0">
                <a:cs typeface="Times New Roman" pitchFamily="18" charset="0"/>
              </a:rPr>
              <a:t>results in variable size records</a:t>
            </a:r>
          </a:p>
          <a:p>
            <a:r>
              <a:rPr lang="en-US" altLang="zh-CN" dirty="0">
                <a:cs typeface="Times New Roman" pitchFamily="18" charset="0"/>
              </a:rPr>
              <a:t>Can add pointer chains to link records of a particular relation</a:t>
            </a:r>
          </a:p>
          <a:p>
            <a:endParaRPr lang="zh-CN" altLang="en-US" dirty="0"/>
          </a:p>
        </p:txBody>
      </p:sp>
      <p:sp>
        <p:nvSpPr>
          <p:cNvPr id="4" name="日期占位符 3">
            <a:extLst>
              <a:ext uri="{FF2B5EF4-FFF2-40B4-BE49-F238E27FC236}">
                <a16:creationId xmlns:a16="http://schemas.microsoft.com/office/drawing/2014/main" id="{AE690182-0B6E-4899-8E14-7B2C5A2D1B15}"/>
              </a:ext>
            </a:extLst>
          </p:cNvPr>
          <p:cNvSpPr>
            <a:spLocks noGrp="1"/>
          </p:cNvSpPr>
          <p:nvPr>
            <p:ph type="dt" sz="half" idx="10"/>
          </p:nvPr>
        </p:nvSpPr>
        <p:spPr/>
        <p:txBody>
          <a:bodyPr/>
          <a:lstStyle/>
          <a:p>
            <a:fld id="{D8993B52-522B-49DC-A27E-AD1BA7F50623}" type="datetime1">
              <a:rPr lang="zh-CN" altLang="en-US" smtClean="0"/>
              <a:t>2021/11/22</a:t>
            </a:fld>
            <a:endParaRPr lang="zh-CN" altLang="en-US" dirty="0"/>
          </a:p>
        </p:txBody>
      </p:sp>
      <p:sp>
        <p:nvSpPr>
          <p:cNvPr id="5" name="灯片编号占位符 4">
            <a:extLst>
              <a:ext uri="{FF2B5EF4-FFF2-40B4-BE49-F238E27FC236}">
                <a16:creationId xmlns:a16="http://schemas.microsoft.com/office/drawing/2014/main" id="{9D1F3BDF-D6C3-4EEF-A405-8A5B290137B9}"/>
              </a:ext>
            </a:extLst>
          </p:cNvPr>
          <p:cNvSpPr>
            <a:spLocks noGrp="1"/>
          </p:cNvSpPr>
          <p:nvPr>
            <p:ph type="sldNum" sz="quarter" idx="12"/>
          </p:nvPr>
        </p:nvSpPr>
        <p:spPr/>
        <p:txBody>
          <a:bodyPr/>
          <a:lstStyle/>
          <a:p>
            <a:fld id="{47C4BD23-150C-4A56-8E66-9482A3FB2E80}" type="slidenum">
              <a:rPr lang="zh-CN" altLang="en-US" smtClean="0"/>
              <a:pPr/>
              <a:t>26</a:t>
            </a:fld>
            <a:endParaRPr lang="zh-CN" altLang="en-US" dirty="0"/>
          </a:p>
        </p:txBody>
      </p:sp>
      <p:sp>
        <p:nvSpPr>
          <p:cNvPr id="6" name="AutoShape 28">
            <a:extLst>
              <a:ext uri="{FF2B5EF4-FFF2-40B4-BE49-F238E27FC236}">
                <a16:creationId xmlns:a16="http://schemas.microsoft.com/office/drawing/2014/main" id="{BB0F4985-5DE1-4E8D-ACD9-57476BBD7CAF}"/>
              </a:ext>
            </a:extLst>
          </p:cNvPr>
          <p:cNvSpPr>
            <a:spLocks noChangeArrowheads="1"/>
          </p:cNvSpPr>
          <p:nvPr/>
        </p:nvSpPr>
        <p:spPr bwMode="auto">
          <a:xfrm rot="5400000">
            <a:off x="5424964" y="940277"/>
            <a:ext cx="136525" cy="192087"/>
          </a:xfrm>
          <a:prstGeom prst="flowChartCollate">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rot="10800000" vert="eaVert" wrap="none" anchor="ctr"/>
          <a:lstStyle/>
          <a:p>
            <a:endParaRPr lang="zh-CN" altLang="zh-CN"/>
          </a:p>
        </p:txBody>
      </p:sp>
      <p:pic>
        <p:nvPicPr>
          <p:cNvPr id="7" name="Picture 4">
            <a:extLst>
              <a:ext uri="{FF2B5EF4-FFF2-40B4-BE49-F238E27FC236}">
                <a16:creationId xmlns:a16="http://schemas.microsoft.com/office/drawing/2014/main" id="{3F53FF64-D9A4-4A57-B632-A80ED96C2C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8753" y="4049928"/>
            <a:ext cx="7334250" cy="180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965226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A0B68A-E373-45A2-ACAF-E22609996B72}"/>
              </a:ext>
            </a:extLst>
          </p:cNvPr>
          <p:cNvSpPr>
            <a:spLocks noGrp="1"/>
          </p:cNvSpPr>
          <p:nvPr>
            <p:ph type="title"/>
          </p:nvPr>
        </p:nvSpPr>
        <p:spPr/>
        <p:txBody>
          <a:bodyPr/>
          <a:lstStyle/>
          <a:p>
            <a:r>
              <a:rPr lang="en-US" altLang="zh-CN" dirty="0"/>
              <a:t>Hashing</a:t>
            </a:r>
            <a:r>
              <a:rPr lang="zh-CN" altLang="en-US" dirty="0"/>
              <a:t> </a:t>
            </a:r>
            <a:r>
              <a:rPr lang="en-US" altLang="zh-CN" dirty="0"/>
              <a:t>File Organization</a:t>
            </a:r>
            <a:endParaRPr lang="zh-CN" altLang="en-US" dirty="0"/>
          </a:p>
        </p:txBody>
      </p:sp>
      <p:sp>
        <p:nvSpPr>
          <p:cNvPr id="3" name="内容占位符 2">
            <a:extLst>
              <a:ext uri="{FF2B5EF4-FFF2-40B4-BE49-F238E27FC236}">
                <a16:creationId xmlns:a16="http://schemas.microsoft.com/office/drawing/2014/main" id="{484AB879-EAB6-40FC-8D45-CCCC94459C30}"/>
              </a:ext>
            </a:extLst>
          </p:cNvPr>
          <p:cNvSpPr>
            <a:spLocks noGrp="1"/>
          </p:cNvSpPr>
          <p:nvPr>
            <p:ph idx="1"/>
          </p:nvPr>
        </p:nvSpPr>
        <p:spPr>
          <a:xfrm>
            <a:off x="198362" y="772634"/>
            <a:ext cx="6573278" cy="5813231"/>
          </a:xfrm>
        </p:spPr>
        <p:txBody>
          <a:bodyPr>
            <a:normAutofit/>
          </a:bodyPr>
          <a:lstStyle/>
          <a:p>
            <a:pPr eaLnBrk="1" hangingPunct="1"/>
            <a:r>
              <a:rPr lang="en-US" altLang="zh-CN" dirty="0"/>
              <a:t>The file records are stored in a number of </a:t>
            </a:r>
            <a:r>
              <a:rPr lang="en-US" altLang="zh-CN" b="1" i="1" dirty="0"/>
              <a:t>buckets</a:t>
            </a:r>
            <a:r>
              <a:rPr lang="en-US" altLang="zh-CN" dirty="0"/>
              <a:t>, the #bucket is the address of the record</a:t>
            </a:r>
          </a:p>
          <a:p>
            <a:pPr eaLnBrk="1" hangingPunct="1"/>
            <a:r>
              <a:rPr lang="en-US" altLang="zh-CN" dirty="0"/>
              <a:t>A hash function on some attributes of file records (i.e. search key) is used to determine the addresses of the records in the file</a:t>
            </a:r>
          </a:p>
          <a:p>
            <a:pPr eaLnBrk="1" hangingPunct="1"/>
            <a:r>
              <a:rPr lang="en-US" altLang="zh-CN" dirty="0"/>
              <a:t>Hash function</a:t>
            </a:r>
            <a:endParaRPr lang="zh-CN" altLang="en-US" dirty="0"/>
          </a:p>
          <a:p>
            <a:pPr lvl="1" eaLnBrk="1" hangingPunct="1"/>
            <a:r>
              <a:rPr lang="en-US" altLang="zh-CN" dirty="0"/>
              <a:t> h : {search key} </a:t>
            </a:r>
            <a:r>
              <a:rPr lang="en-US" altLang="zh-CN" dirty="0">
                <a:sym typeface="Wingdings" pitchFamily="2" charset="2"/>
              </a:rPr>
              <a:t></a:t>
            </a:r>
            <a:r>
              <a:rPr lang="en-US" altLang="zh-CN" dirty="0"/>
              <a:t>   {physical address of the records}, i.e. #bucket</a:t>
            </a:r>
          </a:p>
          <a:p>
            <a:pPr lvl="1" eaLnBrk="1" hangingPunct="1"/>
            <a:r>
              <a:rPr lang="en-US" altLang="zh-CN" dirty="0"/>
              <a:t> the result of the function specifies in which block/bucket of the file the record should be placed</a:t>
            </a:r>
          </a:p>
          <a:p>
            <a:r>
              <a:rPr kumimoji="0" lang="en-US" altLang="zh-CN" dirty="0"/>
              <a:t>Hash file organization of</a:t>
            </a:r>
            <a:r>
              <a:rPr kumimoji="0" lang="en-US" altLang="zh-CN" b="1" dirty="0"/>
              <a:t> </a:t>
            </a:r>
            <a:r>
              <a:rPr kumimoji="0" lang="en-US" altLang="zh-CN" b="1" i="1" dirty="0"/>
              <a:t>account</a:t>
            </a:r>
            <a:r>
              <a:rPr kumimoji="0" lang="en-US" altLang="zh-CN" b="1" dirty="0"/>
              <a:t>(ID, branch-</a:t>
            </a:r>
            <a:r>
              <a:rPr kumimoji="0" lang="en-US" altLang="zh-CN" b="1" dirty="0" err="1"/>
              <a:t>name,balance</a:t>
            </a:r>
            <a:r>
              <a:rPr kumimoji="0" lang="en-US" altLang="zh-CN" b="1" dirty="0"/>
              <a:t>)</a:t>
            </a:r>
            <a:r>
              <a:rPr kumimoji="0" lang="en-US" altLang="zh-CN" dirty="0"/>
              <a:t> file, </a:t>
            </a:r>
          </a:p>
          <a:p>
            <a:pPr lvl="1"/>
            <a:r>
              <a:rPr kumimoji="0" lang="en-US" altLang="zh-CN" dirty="0"/>
              <a:t>using </a:t>
            </a:r>
            <a:r>
              <a:rPr kumimoji="0" lang="en-US" altLang="zh-CN" i="1" dirty="0"/>
              <a:t>branch-name </a:t>
            </a:r>
            <a:r>
              <a:rPr kumimoji="0" lang="en-US" altLang="zh-CN" dirty="0"/>
              <a:t>as the search key   </a:t>
            </a:r>
          </a:p>
        </p:txBody>
      </p:sp>
      <p:sp>
        <p:nvSpPr>
          <p:cNvPr id="4" name="日期占位符 3">
            <a:extLst>
              <a:ext uri="{FF2B5EF4-FFF2-40B4-BE49-F238E27FC236}">
                <a16:creationId xmlns:a16="http://schemas.microsoft.com/office/drawing/2014/main" id="{4F6FF789-C70C-48ED-B187-A2429A2AE1B6}"/>
              </a:ext>
            </a:extLst>
          </p:cNvPr>
          <p:cNvSpPr>
            <a:spLocks noGrp="1"/>
          </p:cNvSpPr>
          <p:nvPr>
            <p:ph type="dt" sz="half" idx="10"/>
          </p:nvPr>
        </p:nvSpPr>
        <p:spPr/>
        <p:txBody>
          <a:bodyPr/>
          <a:lstStyle/>
          <a:p>
            <a:fld id="{CBB53B4B-EBB4-4709-8E50-55803AB952FF}" type="datetime1">
              <a:rPr lang="zh-CN" altLang="en-US" smtClean="0"/>
              <a:t>2021/11/22</a:t>
            </a:fld>
            <a:endParaRPr lang="zh-CN" altLang="en-US" dirty="0"/>
          </a:p>
        </p:txBody>
      </p:sp>
      <p:sp>
        <p:nvSpPr>
          <p:cNvPr id="5" name="灯片编号占位符 4">
            <a:extLst>
              <a:ext uri="{FF2B5EF4-FFF2-40B4-BE49-F238E27FC236}">
                <a16:creationId xmlns:a16="http://schemas.microsoft.com/office/drawing/2014/main" id="{EF78EEC5-DDDE-485C-B4C3-C1450D77B27A}"/>
              </a:ext>
            </a:extLst>
          </p:cNvPr>
          <p:cNvSpPr>
            <a:spLocks noGrp="1"/>
          </p:cNvSpPr>
          <p:nvPr>
            <p:ph type="sldNum" sz="quarter" idx="12"/>
          </p:nvPr>
        </p:nvSpPr>
        <p:spPr/>
        <p:txBody>
          <a:bodyPr/>
          <a:lstStyle/>
          <a:p>
            <a:fld id="{47C4BD23-150C-4A56-8E66-9482A3FB2E80}" type="slidenum">
              <a:rPr lang="zh-CN" altLang="en-US" smtClean="0"/>
              <a:pPr/>
              <a:t>27</a:t>
            </a:fld>
            <a:endParaRPr lang="zh-CN" altLang="en-US" dirty="0"/>
          </a:p>
        </p:txBody>
      </p:sp>
      <p:pic>
        <p:nvPicPr>
          <p:cNvPr id="6" name="Picture 2">
            <a:extLst>
              <a:ext uri="{FF2B5EF4-FFF2-40B4-BE49-F238E27FC236}">
                <a16:creationId xmlns:a16="http://schemas.microsoft.com/office/drawing/2014/main" id="{77280B55-0C36-44B3-AB81-B63E654A6D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5797" t="1109" r="15631" b="887"/>
          <a:stretch>
            <a:fillRect/>
          </a:stretch>
        </p:blipFill>
        <p:spPr bwMode="auto">
          <a:xfrm>
            <a:off x="6923798" y="818354"/>
            <a:ext cx="5175736" cy="55483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76200" cmpd="tri">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576430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2CE944-49FD-4BF9-B2AC-5AE742E7885B}"/>
              </a:ext>
            </a:extLst>
          </p:cNvPr>
          <p:cNvSpPr>
            <a:spLocks noGrp="1"/>
          </p:cNvSpPr>
          <p:nvPr>
            <p:ph type="title"/>
          </p:nvPr>
        </p:nvSpPr>
        <p:spPr/>
        <p:txBody>
          <a:bodyPr/>
          <a:lstStyle/>
          <a:p>
            <a:r>
              <a:rPr lang="en-IN" altLang="zh-CN" dirty="0"/>
              <a:t>Partitioning</a:t>
            </a:r>
            <a:endParaRPr lang="zh-CN" altLang="en-US" dirty="0"/>
          </a:p>
        </p:txBody>
      </p:sp>
      <p:sp>
        <p:nvSpPr>
          <p:cNvPr id="3" name="内容占位符 2">
            <a:extLst>
              <a:ext uri="{FF2B5EF4-FFF2-40B4-BE49-F238E27FC236}">
                <a16:creationId xmlns:a16="http://schemas.microsoft.com/office/drawing/2014/main" id="{750138EF-94F7-4205-9457-57EC39CC3710}"/>
              </a:ext>
            </a:extLst>
          </p:cNvPr>
          <p:cNvSpPr>
            <a:spLocks noGrp="1"/>
          </p:cNvSpPr>
          <p:nvPr>
            <p:ph idx="1"/>
          </p:nvPr>
        </p:nvSpPr>
        <p:spPr/>
        <p:txBody>
          <a:bodyPr/>
          <a:lstStyle/>
          <a:p>
            <a:r>
              <a:rPr lang="en-IN" altLang="zh-CN" b="1" dirty="0">
                <a:solidFill>
                  <a:srgbClr val="002060"/>
                </a:solidFill>
              </a:rPr>
              <a:t>Table partitioning</a:t>
            </a:r>
          </a:p>
          <a:p>
            <a:pPr lvl="1"/>
            <a:r>
              <a:rPr lang="en-IN" altLang="zh-CN" dirty="0"/>
              <a:t>records in a relation can be partitioned into smaller relations that are stored separately</a:t>
            </a:r>
          </a:p>
          <a:p>
            <a:pPr lvl="1"/>
            <a:r>
              <a:rPr lang="zh-CN" altLang="en-US" dirty="0">
                <a:solidFill>
                  <a:srgbClr val="FF0000"/>
                </a:solidFill>
              </a:rPr>
              <a:t>分库分表</a:t>
            </a:r>
            <a:endParaRPr lang="en-IN" altLang="zh-CN" dirty="0">
              <a:solidFill>
                <a:srgbClr val="FF0000"/>
              </a:solidFill>
            </a:endParaRPr>
          </a:p>
          <a:p>
            <a:r>
              <a:rPr lang="en-IN" altLang="zh-CN" dirty="0"/>
              <a:t>E.g., </a:t>
            </a:r>
            <a:r>
              <a:rPr lang="en-IN" altLang="zh-CN" i="1" dirty="0"/>
              <a:t>transaction </a:t>
            </a:r>
            <a:r>
              <a:rPr lang="en-IN" altLang="zh-CN" dirty="0"/>
              <a:t>relation may be partitioned into </a:t>
            </a:r>
            <a:br>
              <a:rPr lang="en-IN" altLang="zh-CN" dirty="0"/>
            </a:br>
            <a:r>
              <a:rPr lang="en-IN" altLang="zh-CN" dirty="0"/>
              <a:t>  </a:t>
            </a:r>
            <a:r>
              <a:rPr lang="en-IN" altLang="zh-CN" i="1" dirty="0"/>
              <a:t>transaction_2018, transaction_2019, etc.</a:t>
            </a:r>
          </a:p>
          <a:p>
            <a:r>
              <a:rPr lang="en-IN" altLang="zh-CN" dirty="0"/>
              <a:t>Queries written on </a:t>
            </a:r>
            <a:r>
              <a:rPr lang="en-IN" altLang="zh-CN" i="1" dirty="0"/>
              <a:t>transaction</a:t>
            </a:r>
            <a:r>
              <a:rPr lang="en-IN" altLang="zh-CN" dirty="0"/>
              <a:t> must access records in all partitions</a:t>
            </a:r>
          </a:p>
          <a:p>
            <a:pPr lvl="1"/>
            <a:r>
              <a:rPr lang="en-IN" altLang="zh-CN" dirty="0"/>
              <a:t>Unless query has a selection such as </a:t>
            </a:r>
            <a:r>
              <a:rPr lang="en-IN" altLang="zh-CN" i="1" dirty="0"/>
              <a:t>year=</a:t>
            </a:r>
            <a:r>
              <a:rPr lang="en-IN" altLang="zh-CN" dirty="0"/>
              <a:t>2019, in which case only one partition in needed</a:t>
            </a:r>
          </a:p>
          <a:p>
            <a:r>
              <a:rPr lang="en-IN" altLang="zh-CN" dirty="0"/>
              <a:t>Partitioning </a:t>
            </a:r>
          </a:p>
          <a:p>
            <a:pPr lvl="1"/>
            <a:r>
              <a:rPr lang="en-IN" altLang="zh-CN" dirty="0"/>
              <a:t>Reduces costs of some operations such as free space management</a:t>
            </a:r>
          </a:p>
          <a:p>
            <a:pPr lvl="1"/>
            <a:r>
              <a:rPr lang="en-IN" altLang="zh-CN" dirty="0"/>
              <a:t>Allows different partitions to be stored on different storage devices </a:t>
            </a:r>
          </a:p>
          <a:p>
            <a:pPr lvl="2"/>
            <a:r>
              <a:rPr lang="en-IN" altLang="zh-CN" dirty="0"/>
              <a:t>E.g., </a:t>
            </a:r>
            <a:r>
              <a:rPr lang="en-IN" altLang="zh-CN" i="1" dirty="0"/>
              <a:t>transaction </a:t>
            </a:r>
            <a:r>
              <a:rPr lang="en-IN" altLang="zh-CN" dirty="0"/>
              <a:t>partition for current year on SSD, for older years on magnetic disk</a:t>
            </a:r>
          </a:p>
          <a:p>
            <a:endParaRPr lang="zh-CN" altLang="en-US" dirty="0"/>
          </a:p>
        </p:txBody>
      </p:sp>
      <p:sp>
        <p:nvSpPr>
          <p:cNvPr id="4" name="日期占位符 3">
            <a:extLst>
              <a:ext uri="{FF2B5EF4-FFF2-40B4-BE49-F238E27FC236}">
                <a16:creationId xmlns:a16="http://schemas.microsoft.com/office/drawing/2014/main" id="{E15D2D9B-9BC3-436F-8332-3C55A20D95AE}"/>
              </a:ext>
            </a:extLst>
          </p:cNvPr>
          <p:cNvSpPr>
            <a:spLocks noGrp="1"/>
          </p:cNvSpPr>
          <p:nvPr>
            <p:ph type="dt" sz="half" idx="10"/>
          </p:nvPr>
        </p:nvSpPr>
        <p:spPr/>
        <p:txBody>
          <a:bodyPr/>
          <a:lstStyle/>
          <a:p>
            <a:fld id="{964FFF2E-D023-48C9-8F53-DE970A1C7BE7}" type="datetime1">
              <a:rPr lang="zh-CN" altLang="en-US" smtClean="0"/>
              <a:t>2021/11/22</a:t>
            </a:fld>
            <a:endParaRPr lang="zh-CN" altLang="en-US" dirty="0"/>
          </a:p>
        </p:txBody>
      </p:sp>
      <p:sp>
        <p:nvSpPr>
          <p:cNvPr id="5" name="灯片编号占位符 4">
            <a:extLst>
              <a:ext uri="{FF2B5EF4-FFF2-40B4-BE49-F238E27FC236}">
                <a16:creationId xmlns:a16="http://schemas.microsoft.com/office/drawing/2014/main" id="{9EE5D4A8-91B6-4D55-BE45-87AD276A257F}"/>
              </a:ext>
            </a:extLst>
          </p:cNvPr>
          <p:cNvSpPr>
            <a:spLocks noGrp="1"/>
          </p:cNvSpPr>
          <p:nvPr>
            <p:ph type="sldNum" sz="quarter" idx="12"/>
          </p:nvPr>
        </p:nvSpPr>
        <p:spPr/>
        <p:txBody>
          <a:bodyPr/>
          <a:lstStyle/>
          <a:p>
            <a:fld id="{47C4BD23-150C-4A56-8E66-9482A3FB2E80}" type="slidenum">
              <a:rPr lang="zh-CN" altLang="en-US" smtClean="0"/>
              <a:pPr/>
              <a:t>28</a:t>
            </a:fld>
            <a:endParaRPr lang="zh-CN" altLang="en-US" dirty="0"/>
          </a:p>
        </p:txBody>
      </p:sp>
    </p:spTree>
    <p:extLst>
      <p:ext uri="{BB962C8B-B14F-4D97-AF65-F5344CB8AC3E}">
        <p14:creationId xmlns:p14="http://schemas.microsoft.com/office/powerpoint/2010/main" val="26954682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DBAEC6-CC69-4A26-8C0C-0C361D849DEA}"/>
              </a:ext>
            </a:extLst>
          </p:cNvPr>
          <p:cNvSpPr>
            <a:spLocks noGrp="1"/>
          </p:cNvSpPr>
          <p:nvPr>
            <p:ph type="title"/>
          </p:nvPr>
        </p:nvSpPr>
        <p:spPr/>
        <p:txBody>
          <a:bodyPr/>
          <a:lstStyle/>
          <a:p>
            <a:r>
              <a:rPr lang="en-US" altLang="en-US" dirty="0">
                <a:effectLst>
                  <a:outerShdw blurRad="38100" dist="38100" dir="2700000" algn="tl">
                    <a:srgbClr val="C0C0C0"/>
                  </a:outerShdw>
                </a:effectLst>
              </a:rPr>
              <a:t>13.4 Data Dictionary Storage</a:t>
            </a:r>
            <a:endParaRPr lang="zh-CN" altLang="en-US" dirty="0"/>
          </a:p>
        </p:txBody>
      </p:sp>
      <p:sp>
        <p:nvSpPr>
          <p:cNvPr id="3" name="内容占位符 2">
            <a:extLst>
              <a:ext uri="{FF2B5EF4-FFF2-40B4-BE49-F238E27FC236}">
                <a16:creationId xmlns:a16="http://schemas.microsoft.com/office/drawing/2014/main" id="{155C2EC9-BF86-4D38-A72D-A1C2E374B270}"/>
              </a:ext>
            </a:extLst>
          </p:cNvPr>
          <p:cNvSpPr>
            <a:spLocks noGrp="1"/>
          </p:cNvSpPr>
          <p:nvPr>
            <p:ph idx="1"/>
          </p:nvPr>
        </p:nvSpPr>
        <p:spPr/>
        <p:txBody>
          <a:bodyPr/>
          <a:lstStyle/>
          <a:p>
            <a:pPr marL="0" indent="0">
              <a:buNone/>
            </a:pPr>
            <a:r>
              <a:rPr kumimoji="0" lang="en-US" altLang="en-US" sz="2400" dirty="0">
                <a:solidFill>
                  <a:srgbClr val="FF0000"/>
                </a:solidFill>
              </a:rPr>
              <a:t>Data dictionary </a:t>
            </a:r>
            <a:r>
              <a:rPr kumimoji="0" lang="en-US" altLang="en-US" sz="2400" dirty="0"/>
              <a:t>(also called system catalog) stores metadata; that is, data about data, such as</a:t>
            </a:r>
          </a:p>
          <a:p>
            <a:pPr>
              <a:lnSpc>
                <a:spcPct val="90000"/>
              </a:lnSpc>
            </a:pPr>
            <a:r>
              <a:rPr lang="en-US" altLang="en-US" dirty="0"/>
              <a:t>Information about relations</a:t>
            </a:r>
          </a:p>
          <a:p>
            <a:pPr lvl="1">
              <a:lnSpc>
                <a:spcPct val="90000"/>
              </a:lnSpc>
            </a:pPr>
            <a:r>
              <a:rPr lang="en-US" altLang="en-US" dirty="0"/>
              <a:t>names of relations</a:t>
            </a:r>
          </a:p>
          <a:p>
            <a:pPr lvl="1">
              <a:lnSpc>
                <a:spcPct val="90000"/>
              </a:lnSpc>
            </a:pPr>
            <a:r>
              <a:rPr lang="en-US" altLang="en-US" dirty="0"/>
              <a:t>names, types and lengths of attributes of each relation</a:t>
            </a:r>
          </a:p>
          <a:p>
            <a:pPr lvl="1">
              <a:lnSpc>
                <a:spcPct val="90000"/>
              </a:lnSpc>
            </a:pPr>
            <a:r>
              <a:rPr lang="en-US" altLang="en-US" dirty="0"/>
              <a:t>names and definitions of views</a:t>
            </a:r>
          </a:p>
          <a:p>
            <a:pPr lvl="1">
              <a:lnSpc>
                <a:spcPct val="90000"/>
              </a:lnSpc>
            </a:pPr>
            <a:r>
              <a:rPr lang="en-US" altLang="en-US" dirty="0"/>
              <a:t>integrity constraints</a:t>
            </a:r>
          </a:p>
          <a:p>
            <a:pPr>
              <a:lnSpc>
                <a:spcPct val="90000"/>
              </a:lnSpc>
            </a:pPr>
            <a:r>
              <a:rPr lang="en-US" altLang="en-US" dirty="0"/>
              <a:t>User and accounting information, including passwords</a:t>
            </a:r>
          </a:p>
          <a:p>
            <a:pPr>
              <a:lnSpc>
                <a:spcPct val="90000"/>
              </a:lnSpc>
            </a:pPr>
            <a:r>
              <a:rPr lang="en-US" altLang="en-US" dirty="0"/>
              <a:t>Statistical and descriptive data</a:t>
            </a:r>
          </a:p>
          <a:p>
            <a:pPr lvl="1">
              <a:lnSpc>
                <a:spcPct val="90000"/>
              </a:lnSpc>
            </a:pPr>
            <a:r>
              <a:rPr lang="en-US" altLang="en-US" dirty="0"/>
              <a:t>number of tuples in each relation</a:t>
            </a:r>
          </a:p>
          <a:p>
            <a:pPr>
              <a:lnSpc>
                <a:spcPct val="90000"/>
              </a:lnSpc>
            </a:pPr>
            <a:r>
              <a:rPr lang="en-US" altLang="en-US" dirty="0"/>
              <a:t>Physical file organization information</a:t>
            </a:r>
          </a:p>
          <a:p>
            <a:pPr lvl="1">
              <a:lnSpc>
                <a:spcPct val="90000"/>
              </a:lnSpc>
            </a:pPr>
            <a:r>
              <a:rPr lang="en-US" altLang="en-US" dirty="0"/>
              <a:t>How relation is stored (sequential/hash/…)</a:t>
            </a:r>
          </a:p>
          <a:p>
            <a:pPr lvl="1">
              <a:lnSpc>
                <a:spcPct val="90000"/>
              </a:lnSpc>
            </a:pPr>
            <a:r>
              <a:rPr lang="en-US" altLang="en-US" dirty="0"/>
              <a:t>Physical location of relation </a:t>
            </a:r>
          </a:p>
          <a:p>
            <a:pPr>
              <a:lnSpc>
                <a:spcPct val="90000"/>
              </a:lnSpc>
            </a:pPr>
            <a:r>
              <a:rPr lang="en-US" altLang="en-US" dirty="0"/>
              <a:t>Information about indices (Chapter 14) </a:t>
            </a:r>
            <a:endParaRPr kumimoji="0" lang="en-US" altLang="en-US" sz="2400" dirty="0"/>
          </a:p>
          <a:p>
            <a:endParaRPr lang="zh-CN" altLang="en-US" dirty="0"/>
          </a:p>
        </p:txBody>
      </p:sp>
      <p:sp>
        <p:nvSpPr>
          <p:cNvPr id="4" name="日期占位符 3">
            <a:extLst>
              <a:ext uri="{FF2B5EF4-FFF2-40B4-BE49-F238E27FC236}">
                <a16:creationId xmlns:a16="http://schemas.microsoft.com/office/drawing/2014/main" id="{1F6E62D0-73E9-4DF9-89AD-D7E2E9C76FFE}"/>
              </a:ext>
            </a:extLst>
          </p:cNvPr>
          <p:cNvSpPr>
            <a:spLocks noGrp="1"/>
          </p:cNvSpPr>
          <p:nvPr>
            <p:ph type="dt" sz="half" idx="10"/>
          </p:nvPr>
        </p:nvSpPr>
        <p:spPr/>
        <p:txBody>
          <a:bodyPr/>
          <a:lstStyle/>
          <a:p>
            <a:fld id="{09CAB15C-958D-40A9-8066-F63D7B503BF2}" type="datetime1">
              <a:rPr lang="zh-CN" altLang="en-US" smtClean="0"/>
              <a:t>2021/11/22</a:t>
            </a:fld>
            <a:endParaRPr lang="zh-CN" altLang="en-US" dirty="0"/>
          </a:p>
        </p:txBody>
      </p:sp>
      <p:sp>
        <p:nvSpPr>
          <p:cNvPr id="5" name="灯片编号占位符 4">
            <a:extLst>
              <a:ext uri="{FF2B5EF4-FFF2-40B4-BE49-F238E27FC236}">
                <a16:creationId xmlns:a16="http://schemas.microsoft.com/office/drawing/2014/main" id="{6C702A43-2F1A-4491-8655-6A93D2B07145}"/>
              </a:ext>
            </a:extLst>
          </p:cNvPr>
          <p:cNvSpPr>
            <a:spLocks noGrp="1"/>
          </p:cNvSpPr>
          <p:nvPr>
            <p:ph type="sldNum" sz="quarter" idx="12"/>
          </p:nvPr>
        </p:nvSpPr>
        <p:spPr/>
        <p:txBody>
          <a:bodyPr/>
          <a:lstStyle/>
          <a:p>
            <a:fld id="{47C4BD23-150C-4A56-8E66-9482A3FB2E80}" type="slidenum">
              <a:rPr lang="zh-CN" altLang="en-US" smtClean="0"/>
              <a:pPr/>
              <a:t>29</a:t>
            </a:fld>
            <a:endParaRPr lang="zh-CN" altLang="en-US" dirty="0"/>
          </a:p>
        </p:txBody>
      </p:sp>
    </p:spTree>
    <p:extLst>
      <p:ext uri="{BB962C8B-B14F-4D97-AF65-F5344CB8AC3E}">
        <p14:creationId xmlns:p14="http://schemas.microsoft.com/office/powerpoint/2010/main" val="19440766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en-US" sz="2800" dirty="0">
                <a:effectLst>
                  <a:outerShdw blurRad="38100" dist="38100" dir="2700000" algn="tl">
                    <a:srgbClr val="C0C0C0"/>
                  </a:outerShdw>
                </a:effectLst>
              </a:rPr>
              <a:t>Outline</a:t>
            </a:r>
            <a:endParaRPr lang="zh-CN" altLang="en-US" dirty="0"/>
          </a:p>
        </p:txBody>
      </p:sp>
      <p:sp>
        <p:nvSpPr>
          <p:cNvPr id="3" name="内容占位符 2"/>
          <p:cNvSpPr>
            <a:spLocks noGrp="1"/>
          </p:cNvSpPr>
          <p:nvPr>
            <p:ph idx="1"/>
          </p:nvPr>
        </p:nvSpPr>
        <p:spPr/>
        <p:txBody>
          <a:bodyPr>
            <a:normAutofit/>
          </a:bodyPr>
          <a:lstStyle/>
          <a:p>
            <a:r>
              <a:rPr lang="en-US" altLang="zh-CN" dirty="0"/>
              <a:t>File Organization</a:t>
            </a:r>
          </a:p>
          <a:p>
            <a:r>
              <a:rPr lang="en-US" altLang="zh-CN" dirty="0"/>
              <a:t>Organization of Records in Files</a:t>
            </a:r>
          </a:p>
          <a:p>
            <a:r>
              <a:rPr lang="en-US" altLang="zh-CN" sz="2400" dirty="0"/>
              <a:t>Organization of Records in Files</a:t>
            </a:r>
          </a:p>
          <a:p>
            <a:r>
              <a:rPr lang="en-US" altLang="en-US" dirty="0"/>
              <a:t>Data-Dictionary Storage</a:t>
            </a:r>
          </a:p>
          <a:p>
            <a:r>
              <a:rPr lang="en-US" altLang="en-US" sz="2400" dirty="0"/>
              <a:t>Data Buffer</a:t>
            </a:r>
          </a:p>
          <a:p>
            <a:r>
              <a:rPr lang="en-US" altLang="en-US" dirty="0"/>
              <a:t>Column-oriented Storage</a:t>
            </a:r>
          </a:p>
          <a:p>
            <a:r>
              <a:rPr lang="en-US" altLang="en-US" sz="2400" dirty="0"/>
              <a:t>S</a:t>
            </a:r>
            <a:r>
              <a:rPr lang="en-US" altLang="en-US" dirty="0"/>
              <a:t>torage Organization in Main-memory</a:t>
            </a:r>
            <a:endParaRPr lang="en-US" altLang="en-US" sz="2400" dirty="0"/>
          </a:p>
        </p:txBody>
      </p:sp>
      <p:sp>
        <p:nvSpPr>
          <p:cNvPr id="4" name="日期占位符 3"/>
          <p:cNvSpPr>
            <a:spLocks noGrp="1"/>
          </p:cNvSpPr>
          <p:nvPr>
            <p:ph type="dt" sz="half" idx="10"/>
          </p:nvPr>
        </p:nvSpPr>
        <p:spPr/>
        <p:txBody>
          <a:bodyPr/>
          <a:lstStyle/>
          <a:p>
            <a:fld id="{48F2F015-452B-48EC-A252-9A7C58735969}" type="datetime1">
              <a:rPr lang="zh-CN" altLang="en-US" smtClean="0"/>
              <a:t>2021/11/22</a:t>
            </a:fld>
            <a:endParaRPr lang="zh-CN" altLang="en-US" dirty="0"/>
          </a:p>
        </p:txBody>
      </p:sp>
    </p:spTree>
    <p:extLst>
      <p:ext uri="{BB962C8B-B14F-4D97-AF65-F5344CB8AC3E}">
        <p14:creationId xmlns:p14="http://schemas.microsoft.com/office/powerpoint/2010/main" val="116494855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7D0884-E32B-4042-B3A5-72EE49DC9F7A}"/>
              </a:ext>
            </a:extLst>
          </p:cNvPr>
          <p:cNvSpPr>
            <a:spLocks noGrp="1"/>
          </p:cNvSpPr>
          <p:nvPr>
            <p:ph type="title"/>
          </p:nvPr>
        </p:nvSpPr>
        <p:spPr/>
        <p:txBody>
          <a:bodyPr/>
          <a:lstStyle/>
          <a:p>
            <a:r>
              <a:rPr lang="en-US" altLang="en-US" dirty="0">
                <a:effectLst>
                  <a:outerShdw blurRad="38100" dist="38100" dir="2700000" algn="tl">
                    <a:srgbClr val="C0C0C0"/>
                  </a:outerShdw>
                </a:effectLst>
              </a:rPr>
              <a:t>Relational Representation of System Metadata</a:t>
            </a:r>
            <a:endParaRPr lang="zh-CN" altLang="en-US" dirty="0">
              <a:effectLst>
                <a:outerShdw blurRad="38100" dist="38100" dir="2700000" algn="tl">
                  <a:srgbClr val="C0C0C0"/>
                </a:outerShdw>
              </a:effectLst>
            </a:endParaRPr>
          </a:p>
        </p:txBody>
      </p:sp>
      <p:sp>
        <p:nvSpPr>
          <p:cNvPr id="3" name="内容占位符 2">
            <a:extLst>
              <a:ext uri="{FF2B5EF4-FFF2-40B4-BE49-F238E27FC236}">
                <a16:creationId xmlns:a16="http://schemas.microsoft.com/office/drawing/2014/main" id="{CAECAF5B-F3DD-402E-A2A1-6B427C652F1A}"/>
              </a:ext>
            </a:extLst>
          </p:cNvPr>
          <p:cNvSpPr>
            <a:spLocks noGrp="1"/>
          </p:cNvSpPr>
          <p:nvPr>
            <p:ph idx="1"/>
          </p:nvPr>
        </p:nvSpPr>
        <p:spPr>
          <a:xfrm>
            <a:off x="198362" y="772634"/>
            <a:ext cx="4500638" cy="5813231"/>
          </a:xfrm>
        </p:spPr>
        <p:txBody>
          <a:bodyPr/>
          <a:lstStyle/>
          <a:p>
            <a:r>
              <a:rPr lang="en-US" altLang="en-US" dirty="0"/>
              <a:t>Relational representation on disk</a:t>
            </a:r>
          </a:p>
          <a:p>
            <a:r>
              <a:rPr lang="en-US" altLang="en-US" dirty="0"/>
              <a:t>Specialized data structures designed for efficient access, in memory</a:t>
            </a:r>
          </a:p>
          <a:p>
            <a:endParaRPr lang="zh-CN" altLang="en-US" dirty="0"/>
          </a:p>
        </p:txBody>
      </p:sp>
      <p:sp>
        <p:nvSpPr>
          <p:cNvPr id="4" name="日期占位符 3">
            <a:extLst>
              <a:ext uri="{FF2B5EF4-FFF2-40B4-BE49-F238E27FC236}">
                <a16:creationId xmlns:a16="http://schemas.microsoft.com/office/drawing/2014/main" id="{ED2636DD-2040-426A-9A70-758D1B04EB9D}"/>
              </a:ext>
            </a:extLst>
          </p:cNvPr>
          <p:cNvSpPr>
            <a:spLocks noGrp="1"/>
          </p:cNvSpPr>
          <p:nvPr>
            <p:ph type="dt" sz="half" idx="10"/>
          </p:nvPr>
        </p:nvSpPr>
        <p:spPr/>
        <p:txBody>
          <a:bodyPr/>
          <a:lstStyle/>
          <a:p>
            <a:fld id="{B8B42703-3F1D-4A50-A50E-411E1BEA250A}" type="datetime1">
              <a:rPr lang="zh-CN" altLang="en-US" smtClean="0"/>
              <a:t>2021/11/22</a:t>
            </a:fld>
            <a:endParaRPr lang="zh-CN" altLang="en-US" dirty="0"/>
          </a:p>
        </p:txBody>
      </p:sp>
      <p:sp>
        <p:nvSpPr>
          <p:cNvPr id="5" name="灯片编号占位符 4">
            <a:extLst>
              <a:ext uri="{FF2B5EF4-FFF2-40B4-BE49-F238E27FC236}">
                <a16:creationId xmlns:a16="http://schemas.microsoft.com/office/drawing/2014/main" id="{48C9AB32-43B1-45ED-9493-9C93AF94629D}"/>
              </a:ext>
            </a:extLst>
          </p:cNvPr>
          <p:cNvSpPr>
            <a:spLocks noGrp="1"/>
          </p:cNvSpPr>
          <p:nvPr>
            <p:ph type="sldNum" sz="quarter" idx="12"/>
          </p:nvPr>
        </p:nvSpPr>
        <p:spPr/>
        <p:txBody>
          <a:bodyPr/>
          <a:lstStyle/>
          <a:p>
            <a:fld id="{47C4BD23-150C-4A56-8E66-9482A3FB2E80}" type="slidenum">
              <a:rPr lang="zh-CN" altLang="en-US" smtClean="0"/>
              <a:pPr/>
              <a:t>30</a:t>
            </a:fld>
            <a:endParaRPr lang="zh-CN" altLang="en-US" dirty="0"/>
          </a:p>
        </p:txBody>
      </p:sp>
      <p:pic>
        <p:nvPicPr>
          <p:cNvPr id="6" name="Picture 4">
            <a:extLst>
              <a:ext uri="{FF2B5EF4-FFF2-40B4-BE49-F238E27FC236}">
                <a16:creationId xmlns:a16="http://schemas.microsoft.com/office/drawing/2014/main" id="{31E46661-04BA-487C-A994-B5995C0261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99989" y="871263"/>
            <a:ext cx="6769814" cy="56159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3755883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0FA4CC-E27D-466E-8479-710B7084419A}"/>
              </a:ext>
            </a:extLst>
          </p:cNvPr>
          <p:cNvSpPr>
            <a:spLocks noGrp="1"/>
          </p:cNvSpPr>
          <p:nvPr>
            <p:ph type="title"/>
          </p:nvPr>
        </p:nvSpPr>
        <p:spPr/>
        <p:txBody>
          <a:bodyPr/>
          <a:lstStyle/>
          <a:p>
            <a:r>
              <a:rPr lang="en-US" altLang="zh-CN" dirty="0"/>
              <a:t>13.5 Data Buffer</a:t>
            </a:r>
            <a:endParaRPr lang="zh-CN" altLang="en-US" dirty="0"/>
          </a:p>
        </p:txBody>
      </p:sp>
      <p:sp>
        <p:nvSpPr>
          <p:cNvPr id="3" name="内容占位符 2">
            <a:extLst>
              <a:ext uri="{FF2B5EF4-FFF2-40B4-BE49-F238E27FC236}">
                <a16:creationId xmlns:a16="http://schemas.microsoft.com/office/drawing/2014/main" id="{C68516FA-353D-4009-A96F-58057851096E}"/>
              </a:ext>
            </a:extLst>
          </p:cNvPr>
          <p:cNvSpPr>
            <a:spLocks noGrp="1"/>
          </p:cNvSpPr>
          <p:nvPr>
            <p:ph idx="1"/>
          </p:nvPr>
        </p:nvSpPr>
        <p:spPr/>
        <p:txBody>
          <a:bodyPr/>
          <a:lstStyle/>
          <a:p>
            <a:r>
              <a:rPr lang="en-US" altLang="zh-CN" dirty="0">
                <a:cs typeface="Times New Roman" pitchFamily="18" charset="0"/>
              </a:rPr>
              <a:t>A database file is partitioned into fixed-length storage units called </a:t>
            </a:r>
            <a:r>
              <a:rPr lang="en-US" altLang="zh-CN" b="1" dirty="0">
                <a:solidFill>
                  <a:srgbClr val="000099"/>
                </a:solidFill>
                <a:cs typeface="Times New Roman" pitchFamily="18" charset="0"/>
              </a:rPr>
              <a:t>blocks</a:t>
            </a:r>
            <a:r>
              <a:rPr lang="en-US" altLang="zh-CN" dirty="0">
                <a:cs typeface="Times New Roman" pitchFamily="18" charset="0"/>
              </a:rPr>
              <a:t>.  Blocks are units of both storage allocation and data transfer.</a:t>
            </a:r>
          </a:p>
          <a:p>
            <a:r>
              <a:rPr lang="en-US" altLang="zh-CN" dirty="0">
                <a:cs typeface="Times New Roman" pitchFamily="18" charset="0"/>
              </a:rPr>
              <a:t>Database system seeks to minimize the number of block transfers between the disk and memory.  We can reduce the number of disk accesses by keeping as many blocks as possible in main memory.</a:t>
            </a:r>
          </a:p>
          <a:p>
            <a:r>
              <a:rPr lang="en-US" altLang="zh-CN" b="1" dirty="0">
                <a:solidFill>
                  <a:srgbClr val="000099"/>
                </a:solidFill>
                <a:cs typeface="Times New Roman" pitchFamily="18" charset="0"/>
              </a:rPr>
              <a:t>Buffer</a:t>
            </a:r>
            <a:r>
              <a:rPr lang="en-US" altLang="zh-CN" b="1" dirty="0">
                <a:cs typeface="Times New Roman" pitchFamily="18" charset="0"/>
              </a:rPr>
              <a:t> </a:t>
            </a:r>
            <a:r>
              <a:rPr lang="en-US" altLang="zh-CN" dirty="0">
                <a:cs typeface="Times New Roman" pitchFamily="18" charset="0"/>
              </a:rPr>
              <a:t>– portion of main memory available to store copies of disk blocks</a:t>
            </a:r>
          </a:p>
          <a:p>
            <a:pPr>
              <a:lnSpc>
                <a:spcPct val="90000"/>
              </a:lnSpc>
            </a:pPr>
            <a:r>
              <a:rPr lang="en-US" altLang="zh-CN" b="1" dirty="0">
                <a:solidFill>
                  <a:srgbClr val="000099"/>
                </a:solidFill>
                <a:cs typeface="Times New Roman" pitchFamily="18" charset="0"/>
              </a:rPr>
              <a:t>Buffer manager</a:t>
            </a:r>
            <a:r>
              <a:rPr lang="en-US" altLang="zh-CN" dirty="0">
                <a:cs typeface="Times New Roman" pitchFamily="18" charset="0"/>
              </a:rPr>
              <a:t> – subsystem responsible for allocating buffer space in main memory</a:t>
            </a:r>
          </a:p>
          <a:p>
            <a:pPr lvl="1">
              <a:lnSpc>
                <a:spcPct val="90000"/>
              </a:lnSpc>
            </a:pPr>
            <a:r>
              <a:rPr lang="en-US" altLang="zh-CN" dirty="0">
                <a:ea typeface="ＭＳ Ｐゴシック" pitchFamily="34" charset="-128"/>
                <a:cs typeface="Times New Roman" pitchFamily="18" charset="0"/>
              </a:rPr>
              <a:t> e.g. in MS SQL Server, the buffer size is an adjustable parameter that has impact on the system performance, e.g. throughput</a:t>
            </a:r>
            <a:endParaRPr lang="en-US" altLang="zh-CN" dirty="0">
              <a:cs typeface="Times New Roman" pitchFamily="18" charset="0"/>
            </a:endParaRPr>
          </a:p>
          <a:p>
            <a:endParaRPr lang="zh-CN" altLang="en-US" dirty="0"/>
          </a:p>
        </p:txBody>
      </p:sp>
      <p:sp>
        <p:nvSpPr>
          <p:cNvPr id="4" name="日期占位符 3">
            <a:extLst>
              <a:ext uri="{FF2B5EF4-FFF2-40B4-BE49-F238E27FC236}">
                <a16:creationId xmlns:a16="http://schemas.microsoft.com/office/drawing/2014/main" id="{653AD6D6-200F-45E7-9830-567383F5D161}"/>
              </a:ext>
            </a:extLst>
          </p:cNvPr>
          <p:cNvSpPr>
            <a:spLocks noGrp="1"/>
          </p:cNvSpPr>
          <p:nvPr>
            <p:ph type="dt" sz="half" idx="10"/>
          </p:nvPr>
        </p:nvSpPr>
        <p:spPr/>
        <p:txBody>
          <a:bodyPr/>
          <a:lstStyle/>
          <a:p>
            <a:fld id="{CA50A9E5-26B8-41AB-8943-25C88A22400D}" type="datetime1">
              <a:rPr lang="zh-CN" altLang="en-US" smtClean="0"/>
              <a:t>2021/11/22</a:t>
            </a:fld>
            <a:endParaRPr lang="zh-CN" altLang="en-US" dirty="0"/>
          </a:p>
        </p:txBody>
      </p:sp>
      <p:sp>
        <p:nvSpPr>
          <p:cNvPr id="5" name="灯片编号占位符 4">
            <a:extLst>
              <a:ext uri="{FF2B5EF4-FFF2-40B4-BE49-F238E27FC236}">
                <a16:creationId xmlns:a16="http://schemas.microsoft.com/office/drawing/2014/main" id="{BB2DC28D-8B34-4369-BC7A-19BCA5BBFF5A}"/>
              </a:ext>
            </a:extLst>
          </p:cNvPr>
          <p:cNvSpPr>
            <a:spLocks noGrp="1"/>
          </p:cNvSpPr>
          <p:nvPr>
            <p:ph type="sldNum" sz="quarter" idx="12"/>
          </p:nvPr>
        </p:nvSpPr>
        <p:spPr/>
        <p:txBody>
          <a:bodyPr/>
          <a:lstStyle/>
          <a:p>
            <a:fld id="{47C4BD23-150C-4A56-8E66-9482A3FB2E80}" type="slidenum">
              <a:rPr lang="zh-CN" altLang="en-US" smtClean="0"/>
              <a:pPr/>
              <a:t>31</a:t>
            </a:fld>
            <a:endParaRPr lang="zh-CN" altLang="en-US" dirty="0"/>
          </a:p>
        </p:txBody>
      </p:sp>
    </p:spTree>
    <p:extLst>
      <p:ext uri="{BB962C8B-B14F-4D97-AF65-F5344CB8AC3E}">
        <p14:creationId xmlns:p14="http://schemas.microsoft.com/office/powerpoint/2010/main" val="169358280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B13842C7-F6D2-4611-AD04-7CBE21644BA7}"/>
              </a:ext>
            </a:extLst>
          </p:cNvPr>
          <p:cNvSpPr>
            <a:spLocks noGrp="1"/>
          </p:cNvSpPr>
          <p:nvPr>
            <p:ph idx="1"/>
          </p:nvPr>
        </p:nvSpPr>
        <p:spPr>
          <a:xfrm>
            <a:off x="196312" y="286719"/>
            <a:ext cx="11791627" cy="6408549"/>
          </a:xfrm>
        </p:spPr>
        <p:txBody>
          <a:bodyPr/>
          <a:lstStyle/>
          <a:p>
            <a:endParaRPr lang="zh-CN" altLang="en-US" dirty="0"/>
          </a:p>
        </p:txBody>
      </p:sp>
      <p:sp>
        <p:nvSpPr>
          <p:cNvPr id="3" name="灯片编号占位符 2">
            <a:extLst>
              <a:ext uri="{FF2B5EF4-FFF2-40B4-BE49-F238E27FC236}">
                <a16:creationId xmlns:a16="http://schemas.microsoft.com/office/drawing/2014/main" id="{D8AD0CB6-21D3-4426-9E7C-B616973B68BE}"/>
              </a:ext>
            </a:extLst>
          </p:cNvPr>
          <p:cNvSpPr>
            <a:spLocks noGrp="1"/>
          </p:cNvSpPr>
          <p:nvPr>
            <p:ph type="sldNum" sz="quarter" idx="12"/>
          </p:nvPr>
        </p:nvSpPr>
        <p:spPr/>
        <p:txBody>
          <a:bodyPr/>
          <a:lstStyle/>
          <a:p>
            <a:fld id="{47C4BD23-150C-4A56-8E66-9482A3FB2E80}" type="slidenum">
              <a:rPr lang="zh-CN" altLang="en-US" smtClean="0"/>
              <a:t>32</a:t>
            </a:fld>
            <a:endParaRPr lang="zh-CN" altLang="en-US"/>
          </a:p>
        </p:txBody>
      </p:sp>
      <p:sp>
        <p:nvSpPr>
          <p:cNvPr id="4" name="日期占位符 3">
            <a:extLst>
              <a:ext uri="{FF2B5EF4-FFF2-40B4-BE49-F238E27FC236}">
                <a16:creationId xmlns:a16="http://schemas.microsoft.com/office/drawing/2014/main" id="{A77950B3-E988-43FD-A693-D5F286955760}"/>
              </a:ext>
            </a:extLst>
          </p:cNvPr>
          <p:cNvSpPr>
            <a:spLocks noGrp="1"/>
          </p:cNvSpPr>
          <p:nvPr>
            <p:ph type="dt" sz="half" idx="10"/>
          </p:nvPr>
        </p:nvSpPr>
        <p:spPr/>
        <p:txBody>
          <a:bodyPr/>
          <a:lstStyle/>
          <a:p>
            <a:fld id="{9F086D11-FBE9-40CD-97FB-F7F5633D76BC}" type="datetime1">
              <a:rPr lang="zh-CN" altLang="en-US" smtClean="0"/>
              <a:t>2021/11/22</a:t>
            </a:fld>
            <a:endParaRPr lang="zh-CN" altLang="en-US" dirty="0"/>
          </a:p>
        </p:txBody>
      </p:sp>
      <p:sp>
        <p:nvSpPr>
          <p:cNvPr id="5" name="AutoShape 2115">
            <a:extLst>
              <a:ext uri="{FF2B5EF4-FFF2-40B4-BE49-F238E27FC236}">
                <a16:creationId xmlns:a16="http://schemas.microsoft.com/office/drawing/2014/main" id="{E2E82288-62DC-44DC-A84D-2688BA4AE4E3}"/>
              </a:ext>
            </a:extLst>
          </p:cNvPr>
          <p:cNvSpPr>
            <a:spLocks noChangeArrowheads="1"/>
          </p:cNvSpPr>
          <p:nvPr/>
        </p:nvSpPr>
        <p:spPr bwMode="auto">
          <a:xfrm>
            <a:off x="3886820" y="3361690"/>
            <a:ext cx="3671887" cy="901700"/>
          </a:xfrm>
          <a:prstGeom prst="hexagon">
            <a:avLst>
              <a:gd name="adj" fmla="val 34161"/>
              <a:gd name="vf" fmla="val 115470"/>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 name="AutoShape 2066">
            <a:hlinkClick r:id="" action="ppaction://hlinkshowjump?jump=lastslideviewed" highlightClick="1"/>
            <a:extLst>
              <a:ext uri="{FF2B5EF4-FFF2-40B4-BE49-F238E27FC236}">
                <a16:creationId xmlns:a16="http://schemas.microsoft.com/office/drawing/2014/main" id="{E8396225-D5E0-4392-99F5-7351FF1B4235}"/>
              </a:ext>
            </a:extLst>
          </p:cNvPr>
          <p:cNvSpPr>
            <a:spLocks noChangeArrowheads="1"/>
          </p:cNvSpPr>
          <p:nvPr/>
        </p:nvSpPr>
        <p:spPr bwMode="auto">
          <a:xfrm>
            <a:off x="11537197" y="6115725"/>
            <a:ext cx="381000" cy="228600"/>
          </a:xfrm>
          <a:prstGeom prst="actionButtonBackPrevious">
            <a:avLst/>
          </a:prstGeom>
          <a:solidFill>
            <a:srgbClr val="C0C0C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 name="Text Box 2068">
            <a:extLst>
              <a:ext uri="{FF2B5EF4-FFF2-40B4-BE49-F238E27FC236}">
                <a16:creationId xmlns:a16="http://schemas.microsoft.com/office/drawing/2014/main" id="{B6908B68-F398-4282-B161-83E412EEA2DE}"/>
              </a:ext>
            </a:extLst>
          </p:cNvPr>
          <p:cNvSpPr txBox="1">
            <a:spLocks noChangeArrowheads="1"/>
          </p:cNvSpPr>
          <p:nvPr/>
        </p:nvSpPr>
        <p:spPr bwMode="auto">
          <a:xfrm>
            <a:off x="3802682" y="6212840"/>
            <a:ext cx="480227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eaLnBrk="1" hangingPunct="1"/>
            <a:r>
              <a:rPr lang="en-US" altLang="zh-CN" dirty="0">
                <a:latin typeface="+mn-lt"/>
              </a:rPr>
              <a:t>Fig.13.0.3 </a:t>
            </a:r>
            <a:r>
              <a:rPr lang="en-US" altLang="zh-CN" b="1" i="1" dirty="0">
                <a:latin typeface="+mn-lt"/>
              </a:rPr>
              <a:t>read</a:t>
            </a:r>
            <a:r>
              <a:rPr lang="en-US" altLang="zh-CN" dirty="0">
                <a:latin typeface="+mn-lt"/>
              </a:rPr>
              <a:t> and </a:t>
            </a:r>
            <a:r>
              <a:rPr lang="en-US" altLang="zh-CN" b="1" i="1" dirty="0">
                <a:latin typeface="+mn-lt"/>
              </a:rPr>
              <a:t>write</a:t>
            </a:r>
            <a:r>
              <a:rPr lang="en-US" altLang="zh-CN" dirty="0">
                <a:latin typeface="+mn-lt"/>
              </a:rPr>
              <a:t>  operations</a:t>
            </a:r>
            <a:endParaRPr lang="en-US" altLang="zh-CN" i="1" dirty="0">
              <a:solidFill>
                <a:schemeClr val="hlink"/>
              </a:solidFill>
              <a:latin typeface="+mn-lt"/>
            </a:endParaRPr>
          </a:p>
        </p:txBody>
      </p:sp>
      <p:sp>
        <p:nvSpPr>
          <p:cNvPr id="8" name="Line 2072">
            <a:extLst>
              <a:ext uri="{FF2B5EF4-FFF2-40B4-BE49-F238E27FC236}">
                <a16:creationId xmlns:a16="http://schemas.microsoft.com/office/drawing/2014/main" id="{DBF85C6F-16A7-4675-A914-8598A28691DF}"/>
              </a:ext>
            </a:extLst>
          </p:cNvPr>
          <p:cNvSpPr>
            <a:spLocks noChangeShapeType="1"/>
          </p:cNvSpPr>
          <p:nvPr/>
        </p:nvSpPr>
        <p:spPr bwMode="auto">
          <a:xfrm>
            <a:off x="1440482" y="1488440"/>
            <a:ext cx="8686800" cy="0"/>
          </a:xfrm>
          <a:prstGeom prst="line">
            <a:avLst/>
          </a:prstGeom>
          <a:noFill/>
          <a:ln w="9525">
            <a:solidFill>
              <a:schemeClr val="tx1"/>
            </a:solidFill>
            <a:prstDash val="lgDash"/>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9" name="Line 2073">
            <a:extLst>
              <a:ext uri="{FF2B5EF4-FFF2-40B4-BE49-F238E27FC236}">
                <a16:creationId xmlns:a16="http://schemas.microsoft.com/office/drawing/2014/main" id="{49D69516-6130-455D-A26F-F91C5E43F4D2}"/>
              </a:ext>
            </a:extLst>
          </p:cNvPr>
          <p:cNvSpPr>
            <a:spLocks noChangeShapeType="1"/>
          </p:cNvSpPr>
          <p:nvPr/>
        </p:nvSpPr>
        <p:spPr bwMode="auto">
          <a:xfrm>
            <a:off x="1440482" y="4841240"/>
            <a:ext cx="8686800" cy="0"/>
          </a:xfrm>
          <a:prstGeom prst="line">
            <a:avLst/>
          </a:prstGeom>
          <a:noFill/>
          <a:ln w="9525">
            <a:solidFill>
              <a:schemeClr val="tx1"/>
            </a:solidFill>
            <a:prstDash val="lgDash"/>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 name="AutoShape 2074">
            <a:extLst>
              <a:ext uri="{FF2B5EF4-FFF2-40B4-BE49-F238E27FC236}">
                <a16:creationId xmlns:a16="http://schemas.microsoft.com/office/drawing/2014/main" id="{7B573A2B-2C8E-49A1-93A0-2396994CE98C}"/>
              </a:ext>
            </a:extLst>
          </p:cNvPr>
          <p:cNvSpPr>
            <a:spLocks noChangeArrowheads="1"/>
          </p:cNvSpPr>
          <p:nvPr/>
        </p:nvSpPr>
        <p:spPr bwMode="auto">
          <a:xfrm>
            <a:off x="4412282" y="4993640"/>
            <a:ext cx="2819400" cy="1295400"/>
          </a:xfrm>
          <a:prstGeom prst="can">
            <a:avLst>
              <a:gd name="adj" fmla="val 21222"/>
            </a:avLst>
          </a:prstGeom>
          <a:solidFill>
            <a:srgbClr val="FF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altLang="zh-CN"/>
          </a:p>
        </p:txBody>
      </p:sp>
      <p:sp>
        <p:nvSpPr>
          <p:cNvPr id="11" name="Rectangle 2076">
            <a:extLst>
              <a:ext uri="{FF2B5EF4-FFF2-40B4-BE49-F238E27FC236}">
                <a16:creationId xmlns:a16="http://schemas.microsoft.com/office/drawing/2014/main" id="{298CBB99-7015-473F-8A2E-19CB77F84ABF}"/>
              </a:ext>
            </a:extLst>
          </p:cNvPr>
          <p:cNvSpPr>
            <a:spLocks noChangeArrowheads="1"/>
          </p:cNvSpPr>
          <p:nvPr/>
        </p:nvSpPr>
        <p:spPr bwMode="auto">
          <a:xfrm>
            <a:off x="4488482" y="5298440"/>
            <a:ext cx="457200" cy="3810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a:t>B</a:t>
            </a:r>
            <a:r>
              <a:rPr lang="en-US" altLang="zh-CN" b="1" baseline="-25000"/>
              <a:t>X</a:t>
            </a:r>
          </a:p>
        </p:txBody>
      </p:sp>
      <p:sp>
        <p:nvSpPr>
          <p:cNvPr id="12" name="Text Box 2079">
            <a:extLst>
              <a:ext uri="{FF2B5EF4-FFF2-40B4-BE49-F238E27FC236}">
                <a16:creationId xmlns:a16="http://schemas.microsoft.com/office/drawing/2014/main" id="{3EDA15CB-778A-488E-916B-EFDA568A84AA}"/>
              </a:ext>
            </a:extLst>
          </p:cNvPr>
          <p:cNvSpPr txBox="1">
            <a:spLocks noChangeArrowheads="1"/>
          </p:cNvSpPr>
          <p:nvPr/>
        </p:nvSpPr>
        <p:spPr bwMode="auto">
          <a:xfrm>
            <a:off x="1592882" y="5298440"/>
            <a:ext cx="195277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eaLnBrk="1" hangingPunct="1"/>
            <a:r>
              <a:rPr lang="en-US" altLang="zh-CN">
                <a:latin typeface="+mn-lt"/>
              </a:rPr>
              <a:t>DB file on disk</a:t>
            </a:r>
          </a:p>
        </p:txBody>
      </p:sp>
      <p:sp>
        <p:nvSpPr>
          <p:cNvPr id="13" name="Text Box 2082">
            <a:extLst>
              <a:ext uri="{FF2B5EF4-FFF2-40B4-BE49-F238E27FC236}">
                <a16:creationId xmlns:a16="http://schemas.microsoft.com/office/drawing/2014/main" id="{58451608-FE10-4AD9-82FA-902D3E835779}"/>
              </a:ext>
            </a:extLst>
          </p:cNvPr>
          <p:cNvSpPr txBox="1">
            <a:spLocks noChangeArrowheads="1"/>
          </p:cNvSpPr>
          <p:nvPr/>
        </p:nvSpPr>
        <p:spPr bwMode="auto">
          <a:xfrm>
            <a:off x="6774482" y="1869440"/>
            <a:ext cx="24415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eaLnBrk="1" hangingPunct="1"/>
            <a:r>
              <a:rPr lang="zh-CN" altLang="en-US" dirty="0">
                <a:latin typeface="+mn-lt"/>
              </a:rPr>
              <a:t> </a:t>
            </a:r>
            <a:r>
              <a:rPr lang="en-US" altLang="zh-CN" i="1" dirty="0">
                <a:solidFill>
                  <a:srgbClr val="FF0000"/>
                </a:solidFill>
                <a:latin typeface="+mn-lt"/>
              </a:rPr>
              <a:t>local buffer</a:t>
            </a:r>
            <a:r>
              <a:rPr lang="en-US" altLang="zh-CN" dirty="0">
                <a:solidFill>
                  <a:srgbClr val="FF0000"/>
                </a:solidFill>
                <a:latin typeface="+mn-lt"/>
              </a:rPr>
              <a:t> </a:t>
            </a:r>
            <a:r>
              <a:rPr lang="en-US" altLang="zh-CN" dirty="0">
                <a:latin typeface="+mn-lt"/>
              </a:rPr>
              <a:t>for </a:t>
            </a:r>
            <a:r>
              <a:rPr lang="en-US" altLang="zh-CN" dirty="0" err="1">
                <a:latin typeface="+mn-lt"/>
              </a:rPr>
              <a:t>T</a:t>
            </a:r>
            <a:r>
              <a:rPr lang="en-US" altLang="zh-CN" baseline="-25000" dirty="0" err="1">
                <a:latin typeface="+mn-lt"/>
              </a:rPr>
              <a:t>i</a:t>
            </a:r>
            <a:endParaRPr lang="en-US" altLang="zh-CN" baseline="-25000" dirty="0">
              <a:latin typeface="+mn-lt"/>
            </a:endParaRPr>
          </a:p>
        </p:txBody>
      </p:sp>
      <p:sp>
        <p:nvSpPr>
          <p:cNvPr id="14" name="Line 2083">
            <a:extLst>
              <a:ext uri="{FF2B5EF4-FFF2-40B4-BE49-F238E27FC236}">
                <a16:creationId xmlns:a16="http://schemas.microsoft.com/office/drawing/2014/main" id="{4AF59296-8F0C-4C51-9B76-8808E9794FEA}"/>
              </a:ext>
            </a:extLst>
          </p:cNvPr>
          <p:cNvSpPr>
            <a:spLocks noChangeShapeType="1"/>
          </p:cNvSpPr>
          <p:nvPr/>
        </p:nvSpPr>
        <p:spPr bwMode="auto">
          <a:xfrm flipV="1">
            <a:off x="5402882" y="4231640"/>
            <a:ext cx="0" cy="914400"/>
          </a:xfrm>
          <a:prstGeom prst="line">
            <a:avLst/>
          </a:prstGeom>
          <a:noFill/>
          <a:ln w="2857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5" name="Line 2085">
            <a:extLst>
              <a:ext uri="{FF2B5EF4-FFF2-40B4-BE49-F238E27FC236}">
                <a16:creationId xmlns:a16="http://schemas.microsoft.com/office/drawing/2014/main" id="{F11818AB-F72D-4503-A45F-AF2072B08806}"/>
              </a:ext>
            </a:extLst>
          </p:cNvPr>
          <p:cNvSpPr>
            <a:spLocks noChangeShapeType="1"/>
          </p:cNvSpPr>
          <p:nvPr/>
        </p:nvSpPr>
        <p:spPr bwMode="auto">
          <a:xfrm flipH="1">
            <a:off x="6088682" y="4231640"/>
            <a:ext cx="0" cy="914400"/>
          </a:xfrm>
          <a:prstGeom prst="line">
            <a:avLst/>
          </a:prstGeom>
          <a:noFill/>
          <a:ln w="2857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6" name="Text Box 2086">
            <a:extLst>
              <a:ext uri="{FF2B5EF4-FFF2-40B4-BE49-F238E27FC236}">
                <a16:creationId xmlns:a16="http://schemas.microsoft.com/office/drawing/2014/main" id="{D450CB06-3615-4070-8BA4-82166E55B617}"/>
              </a:ext>
            </a:extLst>
          </p:cNvPr>
          <p:cNvSpPr txBox="1">
            <a:spLocks noChangeArrowheads="1"/>
          </p:cNvSpPr>
          <p:nvPr/>
        </p:nvSpPr>
        <p:spPr bwMode="auto">
          <a:xfrm>
            <a:off x="4107482" y="2631440"/>
            <a:ext cx="1098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eaLnBrk="1" hangingPunct="1"/>
            <a:r>
              <a:rPr lang="en-US" altLang="zh-CN" b="1" i="1">
                <a:latin typeface="+mn-lt"/>
              </a:rPr>
              <a:t>read</a:t>
            </a:r>
            <a:r>
              <a:rPr lang="en-US" altLang="zh-CN">
                <a:latin typeface="+mn-lt"/>
              </a:rPr>
              <a:t>(x)</a:t>
            </a:r>
          </a:p>
        </p:txBody>
      </p:sp>
      <p:sp>
        <p:nvSpPr>
          <p:cNvPr id="17" name="Text Box 2087">
            <a:extLst>
              <a:ext uri="{FF2B5EF4-FFF2-40B4-BE49-F238E27FC236}">
                <a16:creationId xmlns:a16="http://schemas.microsoft.com/office/drawing/2014/main" id="{8FA27FFE-6321-430F-9D35-ED954ADDF18F}"/>
              </a:ext>
            </a:extLst>
          </p:cNvPr>
          <p:cNvSpPr txBox="1">
            <a:spLocks noChangeArrowheads="1"/>
          </p:cNvSpPr>
          <p:nvPr/>
        </p:nvSpPr>
        <p:spPr bwMode="auto">
          <a:xfrm>
            <a:off x="6164882" y="263144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eaLnBrk="1" hangingPunct="1"/>
            <a:r>
              <a:rPr lang="en-US" altLang="zh-CN" b="1" i="1">
                <a:latin typeface="+mn-lt"/>
              </a:rPr>
              <a:t>write</a:t>
            </a:r>
            <a:r>
              <a:rPr lang="en-US" altLang="zh-CN">
                <a:latin typeface="+mn-lt"/>
              </a:rPr>
              <a:t>(y)</a:t>
            </a:r>
            <a:endParaRPr lang="en-US" altLang="zh-CN" b="1" i="1">
              <a:latin typeface="+mn-lt"/>
            </a:endParaRPr>
          </a:p>
        </p:txBody>
      </p:sp>
      <p:sp>
        <p:nvSpPr>
          <p:cNvPr id="18" name="Text Box 2088">
            <a:extLst>
              <a:ext uri="{FF2B5EF4-FFF2-40B4-BE49-F238E27FC236}">
                <a16:creationId xmlns:a16="http://schemas.microsoft.com/office/drawing/2014/main" id="{AB80C687-44A8-46FF-92BD-D94FFC52C857}"/>
              </a:ext>
            </a:extLst>
          </p:cNvPr>
          <p:cNvSpPr txBox="1">
            <a:spLocks noChangeArrowheads="1"/>
          </p:cNvSpPr>
          <p:nvPr/>
        </p:nvSpPr>
        <p:spPr bwMode="auto">
          <a:xfrm>
            <a:off x="1440482" y="1945640"/>
            <a:ext cx="94448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eaLnBrk="1" hangingPunct="1"/>
            <a:r>
              <a:rPr lang="en-US" altLang="zh-CN">
                <a:latin typeface="+mn-lt"/>
              </a:rPr>
              <a:t>DBMS</a:t>
            </a:r>
          </a:p>
        </p:txBody>
      </p:sp>
      <p:sp>
        <p:nvSpPr>
          <p:cNvPr id="19" name="Text Box 2089">
            <a:extLst>
              <a:ext uri="{FF2B5EF4-FFF2-40B4-BE49-F238E27FC236}">
                <a16:creationId xmlns:a16="http://schemas.microsoft.com/office/drawing/2014/main" id="{65619A1C-29AA-4B7F-8362-7B7293CC2D3B}"/>
              </a:ext>
            </a:extLst>
          </p:cNvPr>
          <p:cNvSpPr txBox="1">
            <a:spLocks noChangeArrowheads="1"/>
          </p:cNvSpPr>
          <p:nvPr/>
        </p:nvSpPr>
        <p:spPr bwMode="auto">
          <a:xfrm>
            <a:off x="1574552" y="309882"/>
            <a:ext cx="16208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eaLnBrk="1" hangingPunct="1"/>
            <a:r>
              <a:rPr lang="en-US" altLang="zh-CN" dirty="0">
                <a:latin typeface="+mn-lt"/>
              </a:rPr>
              <a:t>Transaction</a:t>
            </a:r>
          </a:p>
        </p:txBody>
      </p:sp>
      <p:sp>
        <p:nvSpPr>
          <p:cNvPr id="20" name="Text Box 2090">
            <a:extLst>
              <a:ext uri="{FF2B5EF4-FFF2-40B4-BE49-F238E27FC236}">
                <a16:creationId xmlns:a16="http://schemas.microsoft.com/office/drawing/2014/main" id="{B60FAFC4-669B-4205-9E12-19690C8ADA00}"/>
              </a:ext>
            </a:extLst>
          </p:cNvPr>
          <p:cNvSpPr txBox="1">
            <a:spLocks noChangeArrowheads="1"/>
          </p:cNvSpPr>
          <p:nvPr/>
        </p:nvSpPr>
        <p:spPr bwMode="auto">
          <a:xfrm>
            <a:off x="3061564" y="310942"/>
            <a:ext cx="6206635"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eaLnBrk="1" hangingPunct="1"/>
            <a:r>
              <a:rPr lang="zh-CN" altLang="en-US" dirty="0">
                <a:latin typeface="+mn-lt"/>
              </a:rPr>
              <a:t> </a:t>
            </a:r>
            <a:r>
              <a:rPr lang="en-US" altLang="zh-CN" dirty="0">
                <a:latin typeface="+mn-lt"/>
              </a:rPr>
              <a:t>data accesses on data item </a:t>
            </a:r>
            <a:r>
              <a:rPr lang="en-US" altLang="zh-CN" b="1" dirty="0">
                <a:solidFill>
                  <a:srgbClr val="2D0EE4"/>
                </a:solidFill>
                <a:latin typeface="+mn-lt"/>
              </a:rPr>
              <a:t>x</a:t>
            </a:r>
            <a:r>
              <a:rPr lang="en-US" altLang="zh-CN" dirty="0">
                <a:latin typeface="+mn-lt"/>
              </a:rPr>
              <a:t> and </a:t>
            </a:r>
            <a:r>
              <a:rPr lang="en-US" altLang="zh-CN" b="1" dirty="0">
                <a:solidFill>
                  <a:srgbClr val="2D0EE4"/>
                </a:solidFill>
                <a:latin typeface="+mn-lt"/>
              </a:rPr>
              <a:t>y</a:t>
            </a:r>
            <a:r>
              <a:rPr lang="en-US" altLang="zh-CN" dirty="0">
                <a:latin typeface="+mn-lt"/>
              </a:rPr>
              <a:t> issued by </a:t>
            </a:r>
            <a:r>
              <a:rPr lang="en-US" altLang="zh-CN" dirty="0" err="1">
                <a:latin typeface="+mn-lt"/>
              </a:rPr>
              <a:t>T</a:t>
            </a:r>
            <a:r>
              <a:rPr lang="en-US" altLang="zh-CN" baseline="-25000" dirty="0" err="1">
                <a:latin typeface="+mn-lt"/>
              </a:rPr>
              <a:t>i</a:t>
            </a:r>
            <a:r>
              <a:rPr lang="en-US" altLang="zh-CN" dirty="0">
                <a:latin typeface="+mn-lt"/>
              </a:rPr>
              <a:t>, </a:t>
            </a:r>
          </a:p>
          <a:p>
            <a:pPr eaLnBrk="1" hangingPunct="1"/>
            <a:r>
              <a:rPr lang="en-US" altLang="zh-CN" dirty="0">
                <a:latin typeface="+mn-lt"/>
              </a:rPr>
              <a:t>      e.g. </a:t>
            </a:r>
            <a:r>
              <a:rPr lang="en-US" altLang="zh-CN" b="1" i="1" dirty="0">
                <a:latin typeface="+mn-lt"/>
              </a:rPr>
              <a:t>select, insert, delete, update</a:t>
            </a:r>
            <a:r>
              <a:rPr lang="en-US" altLang="zh-CN" dirty="0">
                <a:latin typeface="+mn-lt"/>
              </a:rPr>
              <a:t>, …</a:t>
            </a:r>
            <a:endParaRPr lang="en-US" altLang="zh-CN" baseline="-25000" dirty="0">
              <a:latin typeface="+mn-lt"/>
            </a:endParaRPr>
          </a:p>
        </p:txBody>
      </p:sp>
      <p:sp>
        <p:nvSpPr>
          <p:cNvPr id="21" name="AutoShape 2093">
            <a:extLst>
              <a:ext uri="{FF2B5EF4-FFF2-40B4-BE49-F238E27FC236}">
                <a16:creationId xmlns:a16="http://schemas.microsoft.com/office/drawing/2014/main" id="{0BA176D5-D70B-4A86-960A-1ED13B375FE5}"/>
              </a:ext>
            </a:extLst>
          </p:cNvPr>
          <p:cNvSpPr>
            <a:spLocks noChangeArrowheads="1"/>
          </p:cNvSpPr>
          <p:nvPr/>
        </p:nvSpPr>
        <p:spPr bwMode="auto">
          <a:xfrm>
            <a:off x="4945682" y="1869440"/>
            <a:ext cx="1676400" cy="533400"/>
          </a:xfrm>
          <a:prstGeom prst="roundRect">
            <a:avLst>
              <a:gd name="adj" fmla="val 16667"/>
            </a:avLst>
          </a:prstGeom>
          <a:solidFill>
            <a:srgbClr val="FF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400" b="1" dirty="0">
                <a:solidFill>
                  <a:srgbClr val="2D0EE4"/>
                </a:solidFill>
              </a:rPr>
              <a:t>x</a:t>
            </a:r>
            <a:r>
              <a:rPr lang="en-US" altLang="zh-CN" sz="2400" baseline="-25000" dirty="0">
                <a:solidFill>
                  <a:srgbClr val="2D0EE4"/>
                </a:solidFill>
              </a:rPr>
              <a:t>i</a:t>
            </a:r>
            <a:r>
              <a:rPr lang="en-US" altLang="zh-CN" sz="2400" dirty="0">
                <a:solidFill>
                  <a:srgbClr val="2D0EE4"/>
                </a:solidFill>
              </a:rPr>
              <a:t>, </a:t>
            </a:r>
            <a:r>
              <a:rPr lang="en-US" altLang="zh-CN" sz="2400" b="1" dirty="0" err="1">
                <a:solidFill>
                  <a:srgbClr val="2D0EE4"/>
                </a:solidFill>
              </a:rPr>
              <a:t>y</a:t>
            </a:r>
            <a:r>
              <a:rPr lang="en-US" altLang="zh-CN" sz="2400" baseline="-25000" dirty="0" err="1">
                <a:solidFill>
                  <a:srgbClr val="2D0EE4"/>
                </a:solidFill>
              </a:rPr>
              <a:t>i</a:t>
            </a:r>
            <a:endParaRPr lang="en-US" altLang="zh-CN" sz="2400" baseline="-25000" dirty="0">
              <a:solidFill>
                <a:srgbClr val="2D0EE4"/>
              </a:solidFill>
            </a:endParaRPr>
          </a:p>
        </p:txBody>
      </p:sp>
      <p:sp>
        <p:nvSpPr>
          <p:cNvPr id="22" name="Rectangle 2095">
            <a:extLst>
              <a:ext uri="{FF2B5EF4-FFF2-40B4-BE49-F238E27FC236}">
                <a16:creationId xmlns:a16="http://schemas.microsoft.com/office/drawing/2014/main" id="{5E2AAA8F-02A0-4508-BE33-7E228ECD84A9}"/>
              </a:ext>
            </a:extLst>
          </p:cNvPr>
          <p:cNvSpPr>
            <a:spLocks noChangeArrowheads="1"/>
          </p:cNvSpPr>
          <p:nvPr/>
        </p:nvSpPr>
        <p:spPr bwMode="auto">
          <a:xfrm>
            <a:off x="5021882" y="5298440"/>
            <a:ext cx="457200" cy="3810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a:t>B</a:t>
            </a:r>
            <a:r>
              <a:rPr lang="en-US" altLang="zh-CN" b="1" baseline="-25000"/>
              <a:t>Y</a:t>
            </a:r>
          </a:p>
        </p:txBody>
      </p:sp>
      <p:sp>
        <p:nvSpPr>
          <p:cNvPr id="23" name="Rectangle 2096">
            <a:extLst>
              <a:ext uri="{FF2B5EF4-FFF2-40B4-BE49-F238E27FC236}">
                <a16:creationId xmlns:a16="http://schemas.microsoft.com/office/drawing/2014/main" id="{C87BA446-1D2B-4709-AF48-02948BFC2003}"/>
              </a:ext>
            </a:extLst>
          </p:cNvPr>
          <p:cNvSpPr>
            <a:spLocks noChangeArrowheads="1"/>
          </p:cNvSpPr>
          <p:nvPr/>
        </p:nvSpPr>
        <p:spPr bwMode="auto">
          <a:xfrm>
            <a:off x="5936282" y="5298440"/>
            <a:ext cx="457200" cy="3810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a:t>B</a:t>
            </a:r>
            <a:r>
              <a:rPr lang="en-US" altLang="zh-CN" b="1" baseline="-25000"/>
              <a:t>Z</a:t>
            </a:r>
          </a:p>
        </p:txBody>
      </p:sp>
      <p:sp>
        <p:nvSpPr>
          <p:cNvPr id="24" name="Rectangle 2097">
            <a:extLst>
              <a:ext uri="{FF2B5EF4-FFF2-40B4-BE49-F238E27FC236}">
                <a16:creationId xmlns:a16="http://schemas.microsoft.com/office/drawing/2014/main" id="{39B7D286-5558-4873-8B7A-4B5991AC1EC5}"/>
              </a:ext>
            </a:extLst>
          </p:cNvPr>
          <p:cNvSpPr>
            <a:spLocks noChangeArrowheads="1"/>
          </p:cNvSpPr>
          <p:nvPr/>
        </p:nvSpPr>
        <p:spPr bwMode="auto">
          <a:xfrm>
            <a:off x="6622082" y="5298440"/>
            <a:ext cx="457200" cy="3810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a:t>B</a:t>
            </a:r>
            <a:r>
              <a:rPr lang="en-US" altLang="zh-CN" b="1" baseline="-25000"/>
              <a:t>W</a:t>
            </a:r>
          </a:p>
        </p:txBody>
      </p:sp>
      <p:sp>
        <p:nvSpPr>
          <p:cNvPr id="25" name="Rectangle 2098">
            <a:extLst>
              <a:ext uri="{FF2B5EF4-FFF2-40B4-BE49-F238E27FC236}">
                <a16:creationId xmlns:a16="http://schemas.microsoft.com/office/drawing/2014/main" id="{E3C1FA63-8EF5-4D3C-AB64-0167F7FD0682}"/>
              </a:ext>
            </a:extLst>
          </p:cNvPr>
          <p:cNvSpPr>
            <a:spLocks noChangeArrowheads="1"/>
          </p:cNvSpPr>
          <p:nvPr/>
        </p:nvSpPr>
        <p:spPr bwMode="auto">
          <a:xfrm>
            <a:off x="4717082" y="3622040"/>
            <a:ext cx="457200" cy="3810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dirty="0">
                <a:solidFill>
                  <a:srgbClr val="2D0EE4"/>
                </a:solidFill>
              </a:rPr>
              <a:t>B</a:t>
            </a:r>
            <a:r>
              <a:rPr lang="en-US" altLang="zh-CN" b="1" baseline="-25000" dirty="0">
                <a:solidFill>
                  <a:srgbClr val="2D0EE4"/>
                </a:solidFill>
              </a:rPr>
              <a:t>X</a:t>
            </a:r>
          </a:p>
        </p:txBody>
      </p:sp>
      <p:sp>
        <p:nvSpPr>
          <p:cNvPr id="26" name="Rectangle 2099">
            <a:extLst>
              <a:ext uri="{FF2B5EF4-FFF2-40B4-BE49-F238E27FC236}">
                <a16:creationId xmlns:a16="http://schemas.microsoft.com/office/drawing/2014/main" id="{BF6CA7CE-54E6-4B8C-BB35-3609D85EEF10}"/>
              </a:ext>
            </a:extLst>
          </p:cNvPr>
          <p:cNvSpPr>
            <a:spLocks noChangeArrowheads="1"/>
          </p:cNvSpPr>
          <p:nvPr/>
        </p:nvSpPr>
        <p:spPr bwMode="auto">
          <a:xfrm>
            <a:off x="5250482" y="3622040"/>
            <a:ext cx="457200" cy="3810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dirty="0">
                <a:solidFill>
                  <a:srgbClr val="2D0EE4"/>
                </a:solidFill>
              </a:rPr>
              <a:t>B</a:t>
            </a:r>
            <a:r>
              <a:rPr lang="en-US" altLang="zh-CN" b="1" baseline="-25000" dirty="0">
                <a:solidFill>
                  <a:srgbClr val="2D0EE4"/>
                </a:solidFill>
              </a:rPr>
              <a:t>Y</a:t>
            </a:r>
          </a:p>
        </p:txBody>
      </p:sp>
      <p:sp>
        <p:nvSpPr>
          <p:cNvPr id="27" name="AutoShape 2100">
            <a:extLst>
              <a:ext uri="{FF2B5EF4-FFF2-40B4-BE49-F238E27FC236}">
                <a16:creationId xmlns:a16="http://schemas.microsoft.com/office/drawing/2014/main" id="{54457933-4260-4C28-962E-A5627ECE0565}"/>
              </a:ext>
            </a:extLst>
          </p:cNvPr>
          <p:cNvSpPr>
            <a:spLocks noChangeArrowheads="1"/>
          </p:cNvSpPr>
          <p:nvPr/>
        </p:nvSpPr>
        <p:spPr bwMode="auto">
          <a:xfrm>
            <a:off x="5669582" y="1107440"/>
            <a:ext cx="228600" cy="762000"/>
          </a:xfrm>
          <a:prstGeom prst="upDownArrow">
            <a:avLst>
              <a:gd name="adj1" fmla="val 50000"/>
              <a:gd name="adj2" fmla="val 66667"/>
            </a:avLst>
          </a:prstGeom>
          <a:solidFill>
            <a:srgbClr val="FF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 name="Line 2101">
            <a:extLst>
              <a:ext uri="{FF2B5EF4-FFF2-40B4-BE49-F238E27FC236}">
                <a16:creationId xmlns:a16="http://schemas.microsoft.com/office/drawing/2014/main" id="{F3FD6FB2-C8BC-46A3-9DF7-9C43390A1021}"/>
              </a:ext>
            </a:extLst>
          </p:cNvPr>
          <p:cNvSpPr>
            <a:spLocks noChangeShapeType="1"/>
          </p:cNvSpPr>
          <p:nvPr/>
        </p:nvSpPr>
        <p:spPr bwMode="auto">
          <a:xfrm flipV="1">
            <a:off x="5402882" y="2479040"/>
            <a:ext cx="0" cy="914400"/>
          </a:xfrm>
          <a:prstGeom prst="line">
            <a:avLst/>
          </a:prstGeom>
          <a:noFill/>
          <a:ln w="2857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9" name="Line 2103">
            <a:extLst>
              <a:ext uri="{FF2B5EF4-FFF2-40B4-BE49-F238E27FC236}">
                <a16:creationId xmlns:a16="http://schemas.microsoft.com/office/drawing/2014/main" id="{C4EC1E75-9B7D-4E53-83E6-A8D1A939B19E}"/>
              </a:ext>
            </a:extLst>
          </p:cNvPr>
          <p:cNvSpPr>
            <a:spLocks noChangeShapeType="1"/>
          </p:cNvSpPr>
          <p:nvPr/>
        </p:nvSpPr>
        <p:spPr bwMode="auto">
          <a:xfrm flipH="1">
            <a:off x="6088682" y="2479040"/>
            <a:ext cx="0" cy="914400"/>
          </a:xfrm>
          <a:prstGeom prst="line">
            <a:avLst/>
          </a:prstGeom>
          <a:noFill/>
          <a:ln w="2857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0" name="Text Box 2104">
            <a:extLst>
              <a:ext uri="{FF2B5EF4-FFF2-40B4-BE49-F238E27FC236}">
                <a16:creationId xmlns:a16="http://schemas.microsoft.com/office/drawing/2014/main" id="{8F28AE59-DC26-449A-8C89-5A6C1882A281}"/>
              </a:ext>
            </a:extLst>
          </p:cNvPr>
          <p:cNvSpPr txBox="1">
            <a:spLocks noChangeArrowheads="1"/>
          </p:cNvSpPr>
          <p:nvPr/>
        </p:nvSpPr>
        <p:spPr bwMode="auto">
          <a:xfrm>
            <a:off x="7536482" y="3545840"/>
            <a:ext cx="149829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eaLnBrk="1" hangingPunct="1"/>
            <a:r>
              <a:rPr lang="en-US" altLang="zh-CN" i="1" dirty="0">
                <a:solidFill>
                  <a:srgbClr val="FF0000"/>
                </a:solidFill>
                <a:latin typeface="+mn-lt"/>
              </a:rPr>
              <a:t>disk buffer</a:t>
            </a:r>
            <a:endParaRPr lang="zh-CN" altLang="en-US" i="1" dirty="0">
              <a:solidFill>
                <a:srgbClr val="FF0000"/>
              </a:solidFill>
              <a:latin typeface="+mn-lt"/>
            </a:endParaRPr>
          </a:p>
        </p:txBody>
      </p:sp>
      <p:sp>
        <p:nvSpPr>
          <p:cNvPr id="31" name="Text Box 2105">
            <a:extLst>
              <a:ext uri="{FF2B5EF4-FFF2-40B4-BE49-F238E27FC236}">
                <a16:creationId xmlns:a16="http://schemas.microsoft.com/office/drawing/2014/main" id="{4867B969-66E3-438A-B2CA-479E110DE7D6}"/>
              </a:ext>
            </a:extLst>
          </p:cNvPr>
          <p:cNvSpPr txBox="1">
            <a:spLocks noChangeArrowheads="1"/>
          </p:cNvSpPr>
          <p:nvPr/>
        </p:nvSpPr>
        <p:spPr bwMode="auto">
          <a:xfrm>
            <a:off x="4031282" y="4384040"/>
            <a:ext cx="12334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eaLnBrk="1" hangingPunct="1"/>
            <a:r>
              <a:rPr lang="en-US" altLang="zh-CN">
                <a:latin typeface="+mn-lt"/>
              </a:rPr>
              <a:t>input(X)</a:t>
            </a:r>
          </a:p>
        </p:txBody>
      </p:sp>
      <p:sp>
        <p:nvSpPr>
          <p:cNvPr id="32" name="Text Box 2106">
            <a:extLst>
              <a:ext uri="{FF2B5EF4-FFF2-40B4-BE49-F238E27FC236}">
                <a16:creationId xmlns:a16="http://schemas.microsoft.com/office/drawing/2014/main" id="{137DDA9C-FDCA-4C5E-886C-8BFF08B5FCAC}"/>
              </a:ext>
            </a:extLst>
          </p:cNvPr>
          <p:cNvSpPr txBox="1">
            <a:spLocks noChangeArrowheads="1"/>
          </p:cNvSpPr>
          <p:nvPr/>
        </p:nvSpPr>
        <p:spPr bwMode="auto">
          <a:xfrm>
            <a:off x="6088682" y="4384040"/>
            <a:ext cx="2590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eaLnBrk="1" hangingPunct="1"/>
            <a:r>
              <a:rPr lang="en-US" altLang="zh-CN">
                <a:latin typeface="+mn-lt"/>
              </a:rPr>
              <a:t>output(Y) / </a:t>
            </a:r>
            <a:r>
              <a:rPr lang="en-US" altLang="zh-CN" b="1" i="1">
                <a:latin typeface="+mn-lt"/>
              </a:rPr>
              <a:t>reflect</a:t>
            </a:r>
          </a:p>
        </p:txBody>
      </p:sp>
      <p:sp>
        <p:nvSpPr>
          <p:cNvPr id="33" name="Rectangle 2107">
            <a:extLst>
              <a:ext uri="{FF2B5EF4-FFF2-40B4-BE49-F238E27FC236}">
                <a16:creationId xmlns:a16="http://schemas.microsoft.com/office/drawing/2014/main" id="{62AB4744-2535-42FA-80BB-187E0DBF00AB}"/>
              </a:ext>
            </a:extLst>
          </p:cNvPr>
          <p:cNvSpPr>
            <a:spLocks noChangeArrowheads="1"/>
          </p:cNvSpPr>
          <p:nvPr/>
        </p:nvSpPr>
        <p:spPr bwMode="auto">
          <a:xfrm>
            <a:off x="6393482" y="3622040"/>
            <a:ext cx="457200" cy="3810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a:t>B</a:t>
            </a:r>
            <a:r>
              <a:rPr lang="en-US" altLang="zh-CN" b="1" baseline="-25000"/>
              <a:t>Z</a:t>
            </a:r>
          </a:p>
        </p:txBody>
      </p:sp>
      <p:sp>
        <p:nvSpPr>
          <p:cNvPr id="34" name="Text Box 2108">
            <a:extLst>
              <a:ext uri="{FF2B5EF4-FFF2-40B4-BE49-F238E27FC236}">
                <a16:creationId xmlns:a16="http://schemas.microsoft.com/office/drawing/2014/main" id="{A6B47C09-53A1-4417-BFB4-222573BFE4CF}"/>
              </a:ext>
            </a:extLst>
          </p:cNvPr>
          <p:cNvSpPr txBox="1">
            <a:spLocks noChangeArrowheads="1"/>
          </p:cNvSpPr>
          <p:nvPr/>
        </p:nvSpPr>
        <p:spPr bwMode="auto">
          <a:xfrm>
            <a:off x="5783882" y="3545840"/>
            <a:ext cx="39786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eaLnBrk="1" hangingPunct="1"/>
            <a:r>
              <a:rPr lang="zh-CN" altLang="en-US">
                <a:latin typeface="+mn-lt"/>
              </a:rPr>
              <a:t>…</a:t>
            </a:r>
          </a:p>
        </p:txBody>
      </p:sp>
      <p:sp>
        <p:nvSpPr>
          <p:cNvPr id="35" name="Text Box 2109">
            <a:extLst>
              <a:ext uri="{FF2B5EF4-FFF2-40B4-BE49-F238E27FC236}">
                <a16:creationId xmlns:a16="http://schemas.microsoft.com/office/drawing/2014/main" id="{B317559E-0817-4367-91B1-124523D12AF7}"/>
              </a:ext>
            </a:extLst>
          </p:cNvPr>
          <p:cNvSpPr txBox="1">
            <a:spLocks noChangeArrowheads="1"/>
          </p:cNvSpPr>
          <p:nvPr/>
        </p:nvSpPr>
        <p:spPr bwMode="auto">
          <a:xfrm>
            <a:off x="5463207" y="5187315"/>
            <a:ext cx="39786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eaLnBrk="1" hangingPunct="1"/>
            <a:r>
              <a:rPr lang="zh-CN" altLang="en-US">
                <a:latin typeface="+mn-lt"/>
              </a:rPr>
              <a:t>…</a:t>
            </a:r>
          </a:p>
        </p:txBody>
      </p:sp>
      <p:sp>
        <p:nvSpPr>
          <p:cNvPr id="36" name="Rectangle 2110">
            <a:extLst>
              <a:ext uri="{FF2B5EF4-FFF2-40B4-BE49-F238E27FC236}">
                <a16:creationId xmlns:a16="http://schemas.microsoft.com/office/drawing/2014/main" id="{FFF1ABD2-3EA5-4E43-8DB0-0E730F264AEA}"/>
              </a:ext>
            </a:extLst>
          </p:cNvPr>
          <p:cNvSpPr>
            <a:spLocks noChangeArrowheads="1"/>
          </p:cNvSpPr>
          <p:nvPr/>
        </p:nvSpPr>
        <p:spPr bwMode="auto">
          <a:xfrm>
            <a:off x="4488482" y="5755640"/>
            <a:ext cx="457200" cy="3810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a:t>B</a:t>
            </a:r>
            <a:r>
              <a:rPr lang="en-US" altLang="zh-CN" b="1" baseline="-25000"/>
              <a:t>U</a:t>
            </a:r>
          </a:p>
        </p:txBody>
      </p:sp>
      <p:sp>
        <p:nvSpPr>
          <p:cNvPr id="37" name="Rectangle 2111">
            <a:extLst>
              <a:ext uri="{FF2B5EF4-FFF2-40B4-BE49-F238E27FC236}">
                <a16:creationId xmlns:a16="http://schemas.microsoft.com/office/drawing/2014/main" id="{790E6BCA-1CC0-465B-856F-C3DCA3CADE5B}"/>
              </a:ext>
            </a:extLst>
          </p:cNvPr>
          <p:cNvSpPr>
            <a:spLocks noChangeArrowheads="1"/>
          </p:cNvSpPr>
          <p:nvPr/>
        </p:nvSpPr>
        <p:spPr bwMode="auto">
          <a:xfrm>
            <a:off x="5021882" y="5755640"/>
            <a:ext cx="457200" cy="3810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a:t>B</a:t>
            </a:r>
            <a:r>
              <a:rPr lang="en-US" altLang="zh-CN" b="1" baseline="-25000"/>
              <a:t>V</a:t>
            </a:r>
          </a:p>
        </p:txBody>
      </p:sp>
      <p:sp>
        <p:nvSpPr>
          <p:cNvPr id="38" name="Rectangle 2112">
            <a:extLst>
              <a:ext uri="{FF2B5EF4-FFF2-40B4-BE49-F238E27FC236}">
                <a16:creationId xmlns:a16="http://schemas.microsoft.com/office/drawing/2014/main" id="{F432F175-6AC3-4D9E-8B84-8CCB0581EAD5}"/>
              </a:ext>
            </a:extLst>
          </p:cNvPr>
          <p:cNvSpPr>
            <a:spLocks noChangeArrowheads="1"/>
          </p:cNvSpPr>
          <p:nvPr/>
        </p:nvSpPr>
        <p:spPr bwMode="auto">
          <a:xfrm>
            <a:off x="5936282" y="5755640"/>
            <a:ext cx="457200" cy="3810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a:t>B</a:t>
            </a:r>
            <a:r>
              <a:rPr lang="en-US" altLang="zh-CN" b="1" baseline="-25000"/>
              <a:t>Q</a:t>
            </a:r>
          </a:p>
        </p:txBody>
      </p:sp>
      <p:sp>
        <p:nvSpPr>
          <p:cNvPr id="39" name="Rectangle 2113">
            <a:extLst>
              <a:ext uri="{FF2B5EF4-FFF2-40B4-BE49-F238E27FC236}">
                <a16:creationId xmlns:a16="http://schemas.microsoft.com/office/drawing/2014/main" id="{D2EB83A8-B4C2-4FF2-A8BA-71836603767A}"/>
              </a:ext>
            </a:extLst>
          </p:cNvPr>
          <p:cNvSpPr>
            <a:spLocks noChangeArrowheads="1"/>
          </p:cNvSpPr>
          <p:nvPr/>
        </p:nvSpPr>
        <p:spPr bwMode="auto">
          <a:xfrm>
            <a:off x="6622082" y="5755640"/>
            <a:ext cx="457200" cy="3810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a:t>B</a:t>
            </a:r>
            <a:r>
              <a:rPr lang="en-US" altLang="zh-CN" b="1" baseline="-25000"/>
              <a:t>R</a:t>
            </a:r>
          </a:p>
        </p:txBody>
      </p:sp>
      <p:sp>
        <p:nvSpPr>
          <p:cNvPr id="40" name="Text Box 2114">
            <a:extLst>
              <a:ext uri="{FF2B5EF4-FFF2-40B4-BE49-F238E27FC236}">
                <a16:creationId xmlns:a16="http://schemas.microsoft.com/office/drawing/2014/main" id="{68804E61-A414-4D2E-98ED-C16DD88690C2}"/>
              </a:ext>
            </a:extLst>
          </p:cNvPr>
          <p:cNvSpPr txBox="1">
            <a:spLocks noChangeArrowheads="1"/>
          </p:cNvSpPr>
          <p:nvPr/>
        </p:nvSpPr>
        <p:spPr bwMode="auto">
          <a:xfrm>
            <a:off x="5463207" y="5644515"/>
            <a:ext cx="39786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eaLnBrk="1" hangingPunct="1"/>
            <a:r>
              <a:rPr lang="zh-CN" altLang="en-US">
                <a:latin typeface="+mn-lt"/>
              </a:rPr>
              <a:t>…</a:t>
            </a:r>
          </a:p>
        </p:txBody>
      </p:sp>
      <p:sp>
        <p:nvSpPr>
          <p:cNvPr id="41" name="TextBox 1">
            <a:extLst>
              <a:ext uri="{FF2B5EF4-FFF2-40B4-BE49-F238E27FC236}">
                <a16:creationId xmlns:a16="http://schemas.microsoft.com/office/drawing/2014/main" id="{01CB92B8-8BBB-4B82-8DB1-93F484B1FA12}"/>
              </a:ext>
            </a:extLst>
          </p:cNvPr>
          <p:cNvSpPr txBox="1">
            <a:spLocks noChangeArrowheads="1"/>
          </p:cNvSpPr>
          <p:nvPr/>
        </p:nvSpPr>
        <p:spPr bwMode="auto">
          <a:xfrm>
            <a:off x="2137395" y="2706053"/>
            <a:ext cx="1414462"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eaLnBrk="1" hangingPunct="1"/>
            <a:r>
              <a:rPr lang="zh-CN" altLang="en-US" dirty="0">
                <a:latin typeface="微软雅黑 Light" panose="020B0502040204020203" pitchFamily="34" charset="-122"/>
                <a:ea typeface="微软雅黑 Light" panose="020B0502040204020203" pitchFamily="34" charset="-122"/>
              </a:rPr>
              <a:t>逻辑读写</a:t>
            </a:r>
          </a:p>
        </p:txBody>
      </p:sp>
      <p:sp>
        <p:nvSpPr>
          <p:cNvPr id="42" name="TextBox 38">
            <a:extLst>
              <a:ext uri="{FF2B5EF4-FFF2-40B4-BE49-F238E27FC236}">
                <a16:creationId xmlns:a16="http://schemas.microsoft.com/office/drawing/2014/main" id="{33D964E9-DDF3-46D4-B290-3898BE05258F}"/>
              </a:ext>
            </a:extLst>
          </p:cNvPr>
          <p:cNvSpPr txBox="1">
            <a:spLocks noChangeArrowheads="1"/>
          </p:cNvSpPr>
          <p:nvPr/>
        </p:nvSpPr>
        <p:spPr bwMode="auto">
          <a:xfrm>
            <a:off x="2137395" y="4379278"/>
            <a:ext cx="1414462"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eaLnBrk="1" hangingPunct="1"/>
            <a:r>
              <a:rPr lang="zh-CN" altLang="en-US" dirty="0">
                <a:latin typeface="微软雅黑 Light" panose="020B0502040204020203" pitchFamily="34" charset="-122"/>
                <a:ea typeface="微软雅黑 Light" panose="020B0502040204020203" pitchFamily="34" charset="-122"/>
              </a:rPr>
              <a:t>物理读写</a:t>
            </a:r>
          </a:p>
        </p:txBody>
      </p:sp>
    </p:spTree>
    <p:extLst>
      <p:ext uri="{BB962C8B-B14F-4D97-AF65-F5344CB8AC3E}">
        <p14:creationId xmlns:p14="http://schemas.microsoft.com/office/powerpoint/2010/main" val="216463012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488F94-2D0A-41C6-B619-922C88213027}"/>
              </a:ext>
            </a:extLst>
          </p:cNvPr>
          <p:cNvSpPr>
            <a:spLocks noGrp="1"/>
          </p:cNvSpPr>
          <p:nvPr>
            <p:ph type="title"/>
          </p:nvPr>
        </p:nvSpPr>
        <p:spPr/>
        <p:txBody>
          <a:bodyPr/>
          <a:lstStyle/>
          <a:p>
            <a:r>
              <a:rPr lang="en-US" altLang="zh-CN" dirty="0"/>
              <a:t>Buffer Management</a:t>
            </a:r>
            <a:endParaRPr lang="zh-CN" altLang="en-US" dirty="0"/>
          </a:p>
        </p:txBody>
      </p:sp>
      <p:sp>
        <p:nvSpPr>
          <p:cNvPr id="3" name="内容占位符 2">
            <a:extLst>
              <a:ext uri="{FF2B5EF4-FFF2-40B4-BE49-F238E27FC236}">
                <a16:creationId xmlns:a16="http://schemas.microsoft.com/office/drawing/2014/main" id="{D659DAB9-B678-4DA3-9650-193BD8602942}"/>
              </a:ext>
            </a:extLst>
          </p:cNvPr>
          <p:cNvSpPr>
            <a:spLocks noGrp="1"/>
          </p:cNvSpPr>
          <p:nvPr>
            <p:ph idx="1"/>
          </p:nvPr>
        </p:nvSpPr>
        <p:spPr/>
        <p:txBody>
          <a:bodyPr/>
          <a:lstStyle/>
          <a:p>
            <a:pPr>
              <a:lnSpc>
                <a:spcPct val="90000"/>
              </a:lnSpc>
            </a:pPr>
            <a:r>
              <a:rPr lang="en-US" altLang="zh-CN" dirty="0">
                <a:cs typeface="Times New Roman" pitchFamily="18" charset="0"/>
              </a:rPr>
              <a:t>Programs call on the buffer manager when they need a block from disk</a:t>
            </a:r>
          </a:p>
          <a:p>
            <a:pPr lvl="1">
              <a:lnSpc>
                <a:spcPct val="90000"/>
              </a:lnSpc>
            </a:pPr>
            <a:r>
              <a:rPr lang="en-US" altLang="zh-CN" dirty="0">
                <a:ea typeface="ＭＳ Ｐゴシック" pitchFamily="34" charset="-128"/>
                <a:cs typeface="Times New Roman" pitchFamily="18" charset="0"/>
              </a:rPr>
              <a:t>1. if the block is already in the buffer, buffer manager returns the address of the block in main memory</a:t>
            </a:r>
          </a:p>
          <a:p>
            <a:pPr lvl="1">
              <a:lnSpc>
                <a:spcPct val="90000"/>
              </a:lnSpc>
            </a:pPr>
            <a:r>
              <a:rPr lang="en-US" altLang="zh-CN" dirty="0">
                <a:ea typeface="ＭＳ Ｐゴシック" pitchFamily="34" charset="-128"/>
                <a:cs typeface="Times New Roman" pitchFamily="18" charset="0"/>
              </a:rPr>
              <a:t>2. if the block is not in the buffer, the buffer manager</a:t>
            </a:r>
          </a:p>
          <a:p>
            <a:pPr lvl="2">
              <a:lnSpc>
                <a:spcPct val="90000"/>
              </a:lnSpc>
            </a:pPr>
            <a:r>
              <a:rPr lang="en-US" altLang="zh-CN" dirty="0">
                <a:ea typeface="ＭＳ Ｐゴシック" pitchFamily="34" charset="-128"/>
                <a:cs typeface="Times New Roman" pitchFamily="18" charset="0"/>
              </a:rPr>
              <a:t>1. allocates space in the buffer for the block</a:t>
            </a:r>
          </a:p>
          <a:p>
            <a:pPr marL="1543050" lvl="3" indent="-342900">
              <a:buFont typeface="Monotype Sorts" charset="2"/>
              <a:buAutoNum type="arabicPeriod"/>
            </a:pPr>
            <a:r>
              <a:rPr lang="en-US" altLang="zh-CN" sz="2400" dirty="0">
                <a:ea typeface="ＭＳ Ｐゴシック" pitchFamily="34" charset="-128"/>
                <a:cs typeface="Times New Roman" pitchFamily="18" charset="0"/>
              </a:rPr>
              <a:t>Replacing (throwing out) some other block, if required, to make space for the new block.</a:t>
            </a:r>
          </a:p>
          <a:p>
            <a:pPr marL="1543050" lvl="3" indent="-342900">
              <a:buFont typeface="Monotype Sorts" charset="2"/>
              <a:buAutoNum type="arabicPeriod"/>
            </a:pPr>
            <a:r>
              <a:rPr lang="en-US" altLang="zh-CN" sz="2400" dirty="0">
                <a:ea typeface="ＭＳ Ｐゴシック" pitchFamily="34" charset="-128"/>
                <a:cs typeface="Times New Roman" pitchFamily="18" charset="0"/>
              </a:rPr>
              <a:t>Replaced block written back to disk only if it was modified since the most recent time that it was written to/fetched from the disk.</a:t>
            </a:r>
          </a:p>
          <a:p>
            <a:pPr lvl="2">
              <a:lnSpc>
                <a:spcPct val="90000"/>
              </a:lnSpc>
            </a:pPr>
            <a:r>
              <a:rPr lang="en-US" altLang="zh-CN" dirty="0">
                <a:ea typeface="ＭＳ Ｐゴシック" pitchFamily="34" charset="-128"/>
                <a:cs typeface="Times New Roman" pitchFamily="18" charset="0"/>
              </a:rPr>
              <a:t>2. reads the block from the disk to the buffer, and returns the address of the block in main memory to requester. </a:t>
            </a:r>
          </a:p>
          <a:p>
            <a:endParaRPr lang="zh-CN" altLang="en-US" dirty="0"/>
          </a:p>
        </p:txBody>
      </p:sp>
      <p:sp>
        <p:nvSpPr>
          <p:cNvPr id="4" name="日期占位符 3">
            <a:extLst>
              <a:ext uri="{FF2B5EF4-FFF2-40B4-BE49-F238E27FC236}">
                <a16:creationId xmlns:a16="http://schemas.microsoft.com/office/drawing/2014/main" id="{F11E7AE3-4528-4C37-8614-2EEBE8E125C5}"/>
              </a:ext>
            </a:extLst>
          </p:cNvPr>
          <p:cNvSpPr>
            <a:spLocks noGrp="1"/>
          </p:cNvSpPr>
          <p:nvPr>
            <p:ph type="dt" sz="half" idx="10"/>
          </p:nvPr>
        </p:nvSpPr>
        <p:spPr/>
        <p:txBody>
          <a:bodyPr/>
          <a:lstStyle/>
          <a:p>
            <a:fld id="{32B60DB8-F96D-4226-AE7D-083565312249}" type="datetime1">
              <a:rPr lang="zh-CN" altLang="en-US" smtClean="0"/>
              <a:t>2021/11/22</a:t>
            </a:fld>
            <a:endParaRPr lang="zh-CN" altLang="en-US" dirty="0"/>
          </a:p>
        </p:txBody>
      </p:sp>
      <p:sp>
        <p:nvSpPr>
          <p:cNvPr id="5" name="灯片编号占位符 4">
            <a:extLst>
              <a:ext uri="{FF2B5EF4-FFF2-40B4-BE49-F238E27FC236}">
                <a16:creationId xmlns:a16="http://schemas.microsoft.com/office/drawing/2014/main" id="{5D19EDE0-0CEE-4735-B5AA-07CBB89047C4}"/>
              </a:ext>
            </a:extLst>
          </p:cNvPr>
          <p:cNvSpPr>
            <a:spLocks noGrp="1"/>
          </p:cNvSpPr>
          <p:nvPr>
            <p:ph type="sldNum" sz="quarter" idx="12"/>
          </p:nvPr>
        </p:nvSpPr>
        <p:spPr/>
        <p:txBody>
          <a:bodyPr/>
          <a:lstStyle/>
          <a:p>
            <a:fld id="{47C4BD23-150C-4A56-8E66-9482A3FB2E80}" type="slidenum">
              <a:rPr lang="zh-CN" altLang="en-US" smtClean="0"/>
              <a:pPr/>
              <a:t>33</a:t>
            </a:fld>
            <a:endParaRPr lang="zh-CN" altLang="en-US" dirty="0"/>
          </a:p>
        </p:txBody>
      </p:sp>
    </p:spTree>
    <p:extLst>
      <p:ext uri="{BB962C8B-B14F-4D97-AF65-F5344CB8AC3E}">
        <p14:creationId xmlns:p14="http://schemas.microsoft.com/office/powerpoint/2010/main" val="37247377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563DAC-8773-4D0D-9FC8-8EA72D051741}"/>
              </a:ext>
            </a:extLst>
          </p:cNvPr>
          <p:cNvSpPr>
            <a:spLocks noGrp="1"/>
          </p:cNvSpPr>
          <p:nvPr>
            <p:ph type="title"/>
          </p:nvPr>
        </p:nvSpPr>
        <p:spPr/>
        <p:txBody>
          <a:bodyPr/>
          <a:lstStyle/>
          <a:p>
            <a:r>
              <a:rPr lang="en-IN" altLang="zh-CN" dirty="0"/>
              <a:t>Buffer Manager</a:t>
            </a:r>
            <a:endParaRPr lang="zh-CN" altLang="en-US" dirty="0"/>
          </a:p>
        </p:txBody>
      </p:sp>
      <p:sp>
        <p:nvSpPr>
          <p:cNvPr id="3" name="内容占位符 2">
            <a:extLst>
              <a:ext uri="{FF2B5EF4-FFF2-40B4-BE49-F238E27FC236}">
                <a16:creationId xmlns:a16="http://schemas.microsoft.com/office/drawing/2014/main" id="{32FC1374-2649-4ED4-90D0-BAB4BD8F1D7A}"/>
              </a:ext>
            </a:extLst>
          </p:cNvPr>
          <p:cNvSpPr>
            <a:spLocks noGrp="1"/>
          </p:cNvSpPr>
          <p:nvPr>
            <p:ph idx="1"/>
          </p:nvPr>
        </p:nvSpPr>
        <p:spPr/>
        <p:txBody>
          <a:bodyPr>
            <a:normAutofit lnSpcReduction="10000"/>
          </a:bodyPr>
          <a:lstStyle/>
          <a:p>
            <a:r>
              <a:rPr lang="en-US" altLang="en-US" b="1" dirty="0">
                <a:solidFill>
                  <a:srgbClr val="002060"/>
                </a:solidFill>
              </a:rPr>
              <a:t>Buffer replacement strategy </a:t>
            </a:r>
            <a:r>
              <a:rPr lang="en-US" altLang="en-US" dirty="0">
                <a:solidFill>
                  <a:srgbClr val="2D0EE4"/>
                </a:solidFill>
              </a:rPr>
              <a:t>(details coming up!)</a:t>
            </a:r>
            <a:endParaRPr lang="en-US" altLang="en-US" b="1" dirty="0">
              <a:solidFill>
                <a:srgbClr val="2D0EE4"/>
              </a:solidFill>
            </a:endParaRPr>
          </a:p>
          <a:p>
            <a:r>
              <a:rPr lang="en-US" altLang="en-US" b="1" dirty="0">
                <a:solidFill>
                  <a:srgbClr val="002060"/>
                </a:solidFill>
              </a:rPr>
              <a:t>Pinned block: </a:t>
            </a:r>
            <a:r>
              <a:rPr lang="en-US" altLang="en-US" dirty="0"/>
              <a:t>memory block that is not allowed to be written back to disk</a:t>
            </a:r>
          </a:p>
          <a:p>
            <a:pPr lvl="1"/>
            <a:r>
              <a:rPr lang="en-US" altLang="en-US" b="1" dirty="0">
                <a:solidFill>
                  <a:srgbClr val="002060"/>
                </a:solidFill>
              </a:rPr>
              <a:t>Pin</a:t>
            </a:r>
            <a:r>
              <a:rPr lang="en-US" altLang="en-US" dirty="0"/>
              <a:t> done before reading/writing data from a block</a:t>
            </a:r>
          </a:p>
          <a:p>
            <a:pPr lvl="1"/>
            <a:r>
              <a:rPr lang="en-US" altLang="en-US" b="1" dirty="0">
                <a:solidFill>
                  <a:srgbClr val="002060"/>
                </a:solidFill>
              </a:rPr>
              <a:t>Unpin</a:t>
            </a:r>
            <a:r>
              <a:rPr lang="en-US" altLang="en-US" dirty="0"/>
              <a:t> done when read /write is complete</a:t>
            </a:r>
          </a:p>
          <a:p>
            <a:pPr lvl="1"/>
            <a:r>
              <a:rPr lang="en-US" altLang="en-US" dirty="0"/>
              <a:t>Multiple concurrent pin/unpin operations possible</a:t>
            </a:r>
          </a:p>
          <a:p>
            <a:pPr lvl="2"/>
            <a:r>
              <a:rPr lang="en-US" altLang="en-US" dirty="0"/>
              <a:t>Keep a pin count, buffer block can be evicted only if pin count = 0</a:t>
            </a:r>
          </a:p>
          <a:p>
            <a:r>
              <a:rPr lang="en-IN" altLang="zh-CN" b="1" dirty="0">
                <a:solidFill>
                  <a:srgbClr val="002060"/>
                </a:solidFill>
              </a:rPr>
              <a:t>Shared and exclusive locks on buffer</a:t>
            </a:r>
          </a:p>
          <a:p>
            <a:pPr lvl="1"/>
            <a:r>
              <a:rPr lang="en-IN" altLang="zh-CN" dirty="0"/>
              <a:t>Needed to prevent concurrent operations from reading page contents as they are moved/reorganized, and to ensure only one move/reorganize at a time</a:t>
            </a:r>
          </a:p>
          <a:p>
            <a:pPr lvl="1"/>
            <a:r>
              <a:rPr lang="en-IN" altLang="zh-CN" dirty="0"/>
              <a:t>Readers get shared lock, updates to a block require exclusive lock</a:t>
            </a:r>
          </a:p>
          <a:p>
            <a:pPr lvl="1"/>
            <a:r>
              <a:rPr lang="en-IN" altLang="zh-CN" b="1" dirty="0">
                <a:solidFill>
                  <a:srgbClr val="002060"/>
                </a:solidFill>
              </a:rPr>
              <a:t>Locking rules:</a:t>
            </a:r>
          </a:p>
          <a:p>
            <a:pPr lvl="2"/>
            <a:r>
              <a:rPr lang="en-IN" altLang="zh-CN" dirty="0"/>
              <a:t>Only one process can get exclusive lock at a time</a:t>
            </a:r>
          </a:p>
          <a:p>
            <a:pPr lvl="2"/>
            <a:r>
              <a:rPr lang="en-IN" altLang="zh-CN" dirty="0"/>
              <a:t>Shared lock cannot be concurrently with exclusive lock</a:t>
            </a:r>
          </a:p>
          <a:p>
            <a:pPr lvl="2"/>
            <a:r>
              <a:rPr lang="en-IN" altLang="zh-CN" dirty="0"/>
              <a:t>Multiple processes may be given shared lock concurrently</a:t>
            </a:r>
          </a:p>
          <a:p>
            <a:endParaRPr lang="zh-CN" altLang="en-US" dirty="0"/>
          </a:p>
        </p:txBody>
      </p:sp>
      <p:sp>
        <p:nvSpPr>
          <p:cNvPr id="4" name="日期占位符 3">
            <a:extLst>
              <a:ext uri="{FF2B5EF4-FFF2-40B4-BE49-F238E27FC236}">
                <a16:creationId xmlns:a16="http://schemas.microsoft.com/office/drawing/2014/main" id="{8C94A167-21BD-48E3-B063-845A8DF29555}"/>
              </a:ext>
            </a:extLst>
          </p:cNvPr>
          <p:cNvSpPr>
            <a:spLocks noGrp="1"/>
          </p:cNvSpPr>
          <p:nvPr>
            <p:ph type="dt" sz="half" idx="10"/>
          </p:nvPr>
        </p:nvSpPr>
        <p:spPr/>
        <p:txBody>
          <a:bodyPr/>
          <a:lstStyle/>
          <a:p>
            <a:fld id="{5459C874-695A-4C71-8682-8692FF237297}" type="datetime1">
              <a:rPr lang="zh-CN" altLang="en-US" smtClean="0"/>
              <a:t>2021/11/22</a:t>
            </a:fld>
            <a:endParaRPr lang="zh-CN" altLang="en-US" dirty="0"/>
          </a:p>
        </p:txBody>
      </p:sp>
      <p:sp>
        <p:nvSpPr>
          <p:cNvPr id="5" name="灯片编号占位符 4">
            <a:extLst>
              <a:ext uri="{FF2B5EF4-FFF2-40B4-BE49-F238E27FC236}">
                <a16:creationId xmlns:a16="http://schemas.microsoft.com/office/drawing/2014/main" id="{457E3A57-EAAC-4270-8194-643D2A5240A9}"/>
              </a:ext>
            </a:extLst>
          </p:cNvPr>
          <p:cNvSpPr>
            <a:spLocks noGrp="1"/>
          </p:cNvSpPr>
          <p:nvPr>
            <p:ph type="sldNum" sz="quarter" idx="12"/>
          </p:nvPr>
        </p:nvSpPr>
        <p:spPr/>
        <p:txBody>
          <a:bodyPr/>
          <a:lstStyle/>
          <a:p>
            <a:fld id="{47C4BD23-150C-4A56-8E66-9482A3FB2E80}" type="slidenum">
              <a:rPr lang="zh-CN" altLang="en-US" smtClean="0"/>
              <a:pPr/>
              <a:t>34</a:t>
            </a:fld>
            <a:endParaRPr lang="zh-CN" altLang="en-US" dirty="0"/>
          </a:p>
        </p:txBody>
      </p:sp>
    </p:spTree>
    <p:extLst>
      <p:ext uri="{BB962C8B-B14F-4D97-AF65-F5344CB8AC3E}">
        <p14:creationId xmlns:p14="http://schemas.microsoft.com/office/powerpoint/2010/main" val="288432694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B03BCC-9E0D-4757-BB1F-EC92C2B20224}"/>
              </a:ext>
            </a:extLst>
          </p:cNvPr>
          <p:cNvSpPr>
            <a:spLocks noGrp="1"/>
          </p:cNvSpPr>
          <p:nvPr>
            <p:ph type="title"/>
          </p:nvPr>
        </p:nvSpPr>
        <p:spPr/>
        <p:txBody>
          <a:bodyPr/>
          <a:lstStyle/>
          <a:p>
            <a:r>
              <a:rPr lang="en-US" altLang="en-US" dirty="0">
                <a:effectLst>
                  <a:outerShdw blurRad="38100" dist="38100" dir="2700000" algn="tl">
                    <a:srgbClr val="C0C0C0"/>
                  </a:outerShdw>
                </a:effectLst>
              </a:rPr>
              <a:t>Buffer-Replacement Policies</a:t>
            </a:r>
            <a:endParaRPr lang="zh-CN" altLang="en-US" dirty="0"/>
          </a:p>
        </p:txBody>
      </p:sp>
      <p:sp>
        <p:nvSpPr>
          <p:cNvPr id="3" name="内容占位符 2">
            <a:extLst>
              <a:ext uri="{FF2B5EF4-FFF2-40B4-BE49-F238E27FC236}">
                <a16:creationId xmlns:a16="http://schemas.microsoft.com/office/drawing/2014/main" id="{B97A490B-BC7F-480B-9D75-71DF6864DDED}"/>
              </a:ext>
            </a:extLst>
          </p:cNvPr>
          <p:cNvSpPr>
            <a:spLocks noGrp="1"/>
          </p:cNvSpPr>
          <p:nvPr>
            <p:ph idx="1"/>
          </p:nvPr>
        </p:nvSpPr>
        <p:spPr/>
        <p:txBody>
          <a:bodyPr/>
          <a:lstStyle/>
          <a:p>
            <a:r>
              <a:rPr lang="en-US" altLang="en-US" dirty="0"/>
              <a:t>Most operating systems replace the block </a:t>
            </a:r>
            <a:r>
              <a:rPr lang="en-US" altLang="en-US" b="1" dirty="0">
                <a:solidFill>
                  <a:srgbClr val="002060"/>
                </a:solidFill>
              </a:rPr>
              <a:t>least recently used</a:t>
            </a:r>
            <a:r>
              <a:rPr lang="en-US" altLang="en-US" dirty="0">
                <a:solidFill>
                  <a:srgbClr val="002060"/>
                </a:solidFill>
              </a:rPr>
              <a:t> (</a:t>
            </a:r>
            <a:r>
              <a:rPr lang="en-US" altLang="en-US" dirty="0">
                <a:solidFill>
                  <a:srgbClr val="FF0000"/>
                </a:solidFill>
              </a:rPr>
              <a:t>LRU strategy</a:t>
            </a:r>
            <a:r>
              <a:rPr lang="en-US" altLang="en-US" dirty="0">
                <a:solidFill>
                  <a:srgbClr val="002060"/>
                </a:solidFill>
              </a:rPr>
              <a:t>)</a:t>
            </a:r>
          </a:p>
          <a:p>
            <a:pPr lvl="1"/>
            <a:r>
              <a:rPr lang="en-US" altLang="en-US" dirty="0"/>
              <a:t>Idea behind LRU – use past pattern of block references as a predictor of future references</a:t>
            </a:r>
          </a:p>
          <a:p>
            <a:pPr lvl="1"/>
            <a:r>
              <a:rPr lang="en-US" altLang="en-US" dirty="0"/>
              <a:t>LRU can be bad for some queries</a:t>
            </a:r>
          </a:p>
          <a:p>
            <a:r>
              <a:rPr lang="en-US" altLang="en-US" dirty="0"/>
              <a:t>Queries have well-defined access patterns (such as sequential scans), and a database system can use the information in a user</a:t>
            </a:r>
            <a:r>
              <a:rPr lang="ja-JP" altLang="en-US" dirty="0"/>
              <a:t>’</a:t>
            </a:r>
            <a:r>
              <a:rPr lang="en-US" altLang="ja-JP" dirty="0"/>
              <a:t>s query to predict future references</a:t>
            </a:r>
          </a:p>
          <a:p>
            <a:r>
              <a:rPr lang="en-US" altLang="en-US" dirty="0"/>
              <a:t>Mixed strategy with hints on replacement strategy provided</a:t>
            </a:r>
            <a:br>
              <a:rPr lang="en-US" altLang="en-US" dirty="0"/>
            </a:br>
            <a:r>
              <a:rPr lang="en-US" altLang="en-US" dirty="0"/>
              <a:t>by the query optimizer is preferable</a:t>
            </a:r>
            <a:endParaRPr lang="en-US" altLang="ja-JP" dirty="0"/>
          </a:p>
          <a:p>
            <a:pPr marL="342900" lvl="1" indent="-342900">
              <a:buClr>
                <a:srgbClr val="002060"/>
              </a:buClr>
              <a:buSzPct val="100000"/>
              <a:buFont typeface="Wingdings" panose="05000000000000000000" pitchFamily="2" charset="2"/>
              <a:buChar char="§"/>
            </a:pPr>
            <a:r>
              <a:rPr lang="en-US" altLang="en-US" dirty="0"/>
              <a:t>Example of bad access pattern for LRU: when computing the join of 2 relations r and s by a nested loops</a:t>
            </a:r>
            <a:endParaRPr lang="en-US" altLang="en-US" sz="800" dirty="0"/>
          </a:p>
          <a:p>
            <a:pPr marL="0" lvl="1" indent="0">
              <a:buClr>
                <a:srgbClr val="002060"/>
              </a:buClr>
              <a:buSzPct val="100000"/>
              <a:buNone/>
            </a:pPr>
            <a:r>
              <a:rPr lang="en-US" altLang="en-US" sz="800" dirty="0"/>
              <a:t> </a:t>
            </a:r>
            <a:br>
              <a:rPr lang="en-US" altLang="en-US" dirty="0"/>
            </a:br>
            <a:r>
              <a:rPr lang="en-US" altLang="en-US" dirty="0"/>
              <a:t>          for each tuple </a:t>
            </a:r>
            <a:r>
              <a:rPr lang="en-US" altLang="en-US" i="1" dirty="0"/>
              <a:t>tr</a:t>
            </a:r>
            <a:r>
              <a:rPr lang="en-US" altLang="en-US" dirty="0"/>
              <a:t> of </a:t>
            </a:r>
            <a:r>
              <a:rPr lang="en-US" altLang="en-US" i="1" dirty="0"/>
              <a:t>r</a:t>
            </a:r>
            <a:r>
              <a:rPr lang="en-US" altLang="en-US" dirty="0"/>
              <a:t> do </a:t>
            </a:r>
            <a:br>
              <a:rPr lang="en-US" altLang="en-US" dirty="0"/>
            </a:br>
            <a:r>
              <a:rPr lang="en-US" altLang="en-US" dirty="0"/>
              <a:t>            for each tuple </a:t>
            </a:r>
            <a:r>
              <a:rPr lang="en-US" altLang="en-US" i="1" dirty="0" err="1"/>
              <a:t>ts</a:t>
            </a:r>
            <a:r>
              <a:rPr lang="en-US" altLang="en-US" dirty="0"/>
              <a:t> of </a:t>
            </a:r>
            <a:r>
              <a:rPr lang="en-US" altLang="en-US" i="1" dirty="0"/>
              <a:t>s</a:t>
            </a:r>
            <a:r>
              <a:rPr lang="en-US" altLang="en-US" dirty="0"/>
              <a:t> do </a:t>
            </a:r>
            <a:br>
              <a:rPr lang="en-US" altLang="en-US" dirty="0"/>
            </a:br>
            <a:r>
              <a:rPr lang="en-US" altLang="en-US" dirty="0"/>
              <a:t>              if the tuples </a:t>
            </a:r>
            <a:r>
              <a:rPr lang="en-US" altLang="en-US" i="1" dirty="0"/>
              <a:t>tr</a:t>
            </a:r>
            <a:r>
              <a:rPr lang="en-US" altLang="en-US" dirty="0"/>
              <a:t> and </a:t>
            </a:r>
            <a:r>
              <a:rPr lang="en-US" altLang="en-US" i="1" dirty="0" err="1"/>
              <a:t>ts</a:t>
            </a:r>
            <a:r>
              <a:rPr lang="en-US" altLang="en-US" dirty="0"/>
              <a:t> match …</a:t>
            </a:r>
          </a:p>
          <a:p>
            <a:endParaRPr lang="zh-CN" altLang="en-US" dirty="0"/>
          </a:p>
        </p:txBody>
      </p:sp>
      <p:sp>
        <p:nvSpPr>
          <p:cNvPr id="4" name="日期占位符 3">
            <a:extLst>
              <a:ext uri="{FF2B5EF4-FFF2-40B4-BE49-F238E27FC236}">
                <a16:creationId xmlns:a16="http://schemas.microsoft.com/office/drawing/2014/main" id="{0F0756B1-09C6-492D-94E7-46CFBA22E317}"/>
              </a:ext>
            </a:extLst>
          </p:cNvPr>
          <p:cNvSpPr>
            <a:spLocks noGrp="1"/>
          </p:cNvSpPr>
          <p:nvPr>
            <p:ph type="dt" sz="half" idx="10"/>
          </p:nvPr>
        </p:nvSpPr>
        <p:spPr/>
        <p:txBody>
          <a:bodyPr/>
          <a:lstStyle/>
          <a:p>
            <a:fld id="{5C7990CB-BB64-4B96-95F8-819078B42349}" type="datetime1">
              <a:rPr lang="zh-CN" altLang="en-US" smtClean="0"/>
              <a:t>2021/11/22</a:t>
            </a:fld>
            <a:endParaRPr lang="zh-CN" altLang="en-US" dirty="0"/>
          </a:p>
        </p:txBody>
      </p:sp>
      <p:sp>
        <p:nvSpPr>
          <p:cNvPr id="5" name="灯片编号占位符 4">
            <a:extLst>
              <a:ext uri="{FF2B5EF4-FFF2-40B4-BE49-F238E27FC236}">
                <a16:creationId xmlns:a16="http://schemas.microsoft.com/office/drawing/2014/main" id="{3BC7692F-5AEA-4E0A-9A2E-597D30DC15B0}"/>
              </a:ext>
            </a:extLst>
          </p:cNvPr>
          <p:cNvSpPr>
            <a:spLocks noGrp="1"/>
          </p:cNvSpPr>
          <p:nvPr>
            <p:ph type="sldNum" sz="quarter" idx="12"/>
          </p:nvPr>
        </p:nvSpPr>
        <p:spPr/>
        <p:txBody>
          <a:bodyPr/>
          <a:lstStyle/>
          <a:p>
            <a:fld id="{47C4BD23-150C-4A56-8E66-9482A3FB2E80}" type="slidenum">
              <a:rPr lang="zh-CN" altLang="en-US" smtClean="0"/>
              <a:pPr/>
              <a:t>35</a:t>
            </a:fld>
            <a:endParaRPr lang="zh-CN" altLang="en-US" dirty="0"/>
          </a:p>
        </p:txBody>
      </p:sp>
    </p:spTree>
    <p:extLst>
      <p:ext uri="{BB962C8B-B14F-4D97-AF65-F5344CB8AC3E}">
        <p14:creationId xmlns:p14="http://schemas.microsoft.com/office/powerpoint/2010/main" val="272686092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80250F-6A81-4B3C-B39F-61B7026AF948}"/>
              </a:ext>
            </a:extLst>
          </p:cNvPr>
          <p:cNvSpPr>
            <a:spLocks noGrp="1"/>
          </p:cNvSpPr>
          <p:nvPr>
            <p:ph type="title"/>
          </p:nvPr>
        </p:nvSpPr>
        <p:spPr/>
        <p:txBody>
          <a:bodyPr/>
          <a:lstStyle/>
          <a:p>
            <a:r>
              <a:rPr lang="en-US" altLang="en-US" dirty="0"/>
              <a:t>Buffer-Replacement Policies (Cont.)</a:t>
            </a:r>
            <a:endParaRPr lang="zh-CN" altLang="en-US" dirty="0"/>
          </a:p>
        </p:txBody>
      </p:sp>
      <p:sp>
        <p:nvSpPr>
          <p:cNvPr id="3" name="内容占位符 2">
            <a:extLst>
              <a:ext uri="{FF2B5EF4-FFF2-40B4-BE49-F238E27FC236}">
                <a16:creationId xmlns:a16="http://schemas.microsoft.com/office/drawing/2014/main" id="{1FD25269-57A7-4F2F-9A32-471F5EA3DC91}"/>
              </a:ext>
            </a:extLst>
          </p:cNvPr>
          <p:cNvSpPr>
            <a:spLocks noGrp="1"/>
          </p:cNvSpPr>
          <p:nvPr>
            <p:ph idx="1"/>
          </p:nvPr>
        </p:nvSpPr>
        <p:spPr/>
        <p:txBody>
          <a:bodyPr>
            <a:normAutofit/>
          </a:bodyPr>
          <a:lstStyle/>
          <a:p>
            <a:r>
              <a:rPr lang="en-US" altLang="en-US" b="1" dirty="0">
                <a:solidFill>
                  <a:srgbClr val="002060"/>
                </a:solidFill>
              </a:rPr>
              <a:t>Toss-immediate</a:t>
            </a:r>
            <a:r>
              <a:rPr lang="en-US" altLang="en-US" dirty="0"/>
              <a:t> strategy – frees the space occupied by a block as soon as the final tuple of that block has been processed</a:t>
            </a:r>
          </a:p>
          <a:p>
            <a:r>
              <a:rPr lang="en-US" altLang="en-US" b="1" dirty="0">
                <a:solidFill>
                  <a:srgbClr val="002060"/>
                </a:solidFill>
              </a:rPr>
              <a:t>Most recently used (MRU) strategy</a:t>
            </a:r>
            <a:r>
              <a:rPr lang="en-US" altLang="en-US" dirty="0">
                <a:solidFill>
                  <a:srgbClr val="002060"/>
                </a:solidFill>
              </a:rPr>
              <a:t> </a:t>
            </a:r>
            <a:r>
              <a:rPr lang="en-US" altLang="en-US" dirty="0"/>
              <a:t>–  system must pin the block currently being processed.  After the final tuple of that block has been processed, the block is unpinned, and it becomes the most recently used block.</a:t>
            </a:r>
          </a:p>
          <a:p>
            <a:r>
              <a:rPr lang="en-US" altLang="en-US" dirty="0"/>
              <a:t>Buffer manager can use statistical information regarding the probability that a request will reference a particular relation</a:t>
            </a:r>
          </a:p>
          <a:p>
            <a:pPr lvl="1"/>
            <a:r>
              <a:rPr lang="en-US" altLang="en-US" dirty="0"/>
              <a:t>E.g., the data dictionary is frequently accessed.  Heuristic:  keep data-dictionary blocks in main memory buffer</a:t>
            </a:r>
          </a:p>
          <a:p>
            <a:r>
              <a:rPr lang="en-US" altLang="en-US" dirty="0"/>
              <a:t>Operating system or buffer manager may reorder writes</a:t>
            </a:r>
          </a:p>
          <a:p>
            <a:pPr lvl="1"/>
            <a:r>
              <a:rPr lang="en-US" altLang="en-US" dirty="0"/>
              <a:t>Can lead to corruption of data structures on disk</a:t>
            </a:r>
          </a:p>
          <a:p>
            <a:pPr lvl="2"/>
            <a:r>
              <a:rPr lang="en-US" altLang="en-US" dirty="0"/>
              <a:t>E.g., linked list of blocks with missing block on disk</a:t>
            </a:r>
          </a:p>
          <a:p>
            <a:pPr lvl="2"/>
            <a:r>
              <a:rPr lang="en-US" altLang="en-US" dirty="0"/>
              <a:t>File systems perform consistency check to detect such situations</a:t>
            </a:r>
          </a:p>
          <a:p>
            <a:pPr lvl="1"/>
            <a:r>
              <a:rPr lang="en-US" altLang="en-US" dirty="0"/>
              <a:t>Careful ordering of writes can avoid many such problems</a:t>
            </a:r>
          </a:p>
          <a:p>
            <a:endParaRPr lang="zh-CN" altLang="en-US" dirty="0"/>
          </a:p>
        </p:txBody>
      </p:sp>
      <p:sp>
        <p:nvSpPr>
          <p:cNvPr id="4" name="日期占位符 3">
            <a:extLst>
              <a:ext uri="{FF2B5EF4-FFF2-40B4-BE49-F238E27FC236}">
                <a16:creationId xmlns:a16="http://schemas.microsoft.com/office/drawing/2014/main" id="{825214D0-D98A-4F45-861E-1BABEB60B327}"/>
              </a:ext>
            </a:extLst>
          </p:cNvPr>
          <p:cNvSpPr>
            <a:spLocks noGrp="1"/>
          </p:cNvSpPr>
          <p:nvPr>
            <p:ph type="dt" sz="half" idx="10"/>
          </p:nvPr>
        </p:nvSpPr>
        <p:spPr/>
        <p:txBody>
          <a:bodyPr/>
          <a:lstStyle/>
          <a:p>
            <a:fld id="{508525C1-78F0-48F9-A2AB-BA86B7F31B27}" type="datetime1">
              <a:rPr lang="zh-CN" altLang="en-US" smtClean="0"/>
              <a:t>2021/11/22</a:t>
            </a:fld>
            <a:endParaRPr lang="zh-CN" altLang="en-US" dirty="0"/>
          </a:p>
        </p:txBody>
      </p:sp>
      <p:sp>
        <p:nvSpPr>
          <p:cNvPr id="5" name="灯片编号占位符 4">
            <a:extLst>
              <a:ext uri="{FF2B5EF4-FFF2-40B4-BE49-F238E27FC236}">
                <a16:creationId xmlns:a16="http://schemas.microsoft.com/office/drawing/2014/main" id="{8D5FEB97-28B5-489C-B62E-3F696F461734}"/>
              </a:ext>
            </a:extLst>
          </p:cNvPr>
          <p:cNvSpPr>
            <a:spLocks noGrp="1"/>
          </p:cNvSpPr>
          <p:nvPr>
            <p:ph type="sldNum" sz="quarter" idx="12"/>
          </p:nvPr>
        </p:nvSpPr>
        <p:spPr/>
        <p:txBody>
          <a:bodyPr/>
          <a:lstStyle/>
          <a:p>
            <a:fld id="{47C4BD23-150C-4A56-8E66-9482A3FB2E80}" type="slidenum">
              <a:rPr lang="zh-CN" altLang="en-US" smtClean="0"/>
              <a:pPr/>
              <a:t>36</a:t>
            </a:fld>
            <a:endParaRPr lang="zh-CN" altLang="en-US" dirty="0"/>
          </a:p>
        </p:txBody>
      </p:sp>
    </p:spTree>
    <p:extLst>
      <p:ext uri="{BB962C8B-B14F-4D97-AF65-F5344CB8AC3E}">
        <p14:creationId xmlns:p14="http://schemas.microsoft.com/office/powerpoint/2010/main" val="356397101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190CA5-7B31-49F2-86AF-0C55DD865AAA}"/>
              </a:ext>
            </a:extLst>
          </p:cNvPr>
          <p:cNvSpPr>
            <a:spLocks noGrp="1"/>
          </p:cNvSpPr>
          <p:nvPr>
            <p:ph type="title"/>
          </p:nvPr>
        </p:nvSpPr>
        <p:spPr/>
        <p:txBody>
          <a:bodyPr/>
          <a:lstStyle/>
          <a:p>
            <a:r>
              <a:rPr lang="en-US" altLang="en-US" sz="2800" dirty="0">
                <a:effectLst>
                  <a:outerShdw blurRad="38100" dist="38100" dir="2700000" algn="tl">
                    <a:srgbClr val="C0C0C0"/>
                  </a:outerShdw>
                </a:effectLst>
              </a:rPr>
              <a:t>Optimization of Disk Block Access</a:t>
            </a:r>
            <a:endParaRPr lang="zh-CN" altLang="en-US" dirty="0"/>
          </a:p>
        </p:txBody>
      </p:sp>
      <p:sp>
        <p:nvSpPr>
          <p:cNvPr id="3" name="内容占位符 2">
            <a:extLst>
              <a:ext uri="{FF2B5EF4-FFF2-40B4-BE49-F238E27FC236}">
                <a16:creationId xmlns:a16="http://schemas.microsoft.com/office/drawing/2014/main" id="{0BC2DEEC-1A94-43C6-84B7-D3C5F2C52FA0}"/>
              </a:ext>
            </a:extLst>
          </p:cNvPr>
          <p:cNvSpPr>
            <a:spLocks noGrp="1"/>
          </p:cNvSpPr>
          <p:nvPr>
            <p:ph idx="1"/>
          </p:nvPr>
        </p:nvSpPr>
        <p:spPr/>
        <p:txBody>
          <a:bodyPr/>
          <a:lstStyle/>
          <a:p>
            <a:r>
              <a:rPr lang="en-US" altLang="en-US" dirty="0"/>
              <a:t>Buffer managers support </a:t>
            </a:r>
            <a:r>
              <a:rPr lang="en-US" altLang="en-US" b="1" dirty="0">
                <a:solidFill>
                  <a:srgbClr val="002060"/>
                </a:solidFill>
              </a:rPr>
              <a:t>forced output</a:t>
            </a:r>
            <a:r>
              <a:rPr lang="en-US" altLang="en-US" dirty="0">
                <a:solidFill>
                  <a:srgbClr val="002060"/>
                </a:solidFill>
              </a:rPr>
              <a:t> </a:t>
            </a:r>
            <a:r>
              <a:rPr lang="en-US" altLang="en-US" dirty="0"/>
              <a:t>of blocks for the purpose of recovery (more in Chapter 19)</a:t>
            </a:r>
          </a:p>
          <a:p>
            <a:r>
              <a:rPr lang="en-US" altLang="en-US" b="1" dirty="0">
                <a:solidFill>
                  <a:srgbClr val="002060"/>
                </a:solidFill>
              </a:rPr>
              <a:t>Nonvolatile write buffers</a:t>
            </a:r>
            <a:r>
              <a:rPr lang="en-US" altLang="en-US" dirty="0">
                <a:solidFill>
                  <a:srgbClr val="002060"/>
                </a:solidFill>
              </a:rPr>
              <a:t> </a:t>
            </a:r>
            <a:r>
              <a:rPr lang="en-US" altLang="en-US" dirty="0"/>
              <a:t>speed up disk writes by writing blocks to a non-volatile RAM or flash buffer immediately</a:t>
            </a:r>
          </a:p>
          <a:p>
            <a:pPr lvl="1"/>
            <a:r>
              <a:rPr lang="en-US" altLang="en-US" i="1" dirty="0"/>
              <a:t>Writes can be reordered to minimize disk arm movement</a:t>
            </a:r>
          </a:p>
          <a:p>
            <a:r>
              <a:rPr lang="en-US" altLang="en-US" b="1" dirty="0">
                <a:solidFill>
                  <a:srgbClr val="002060"/>
                </a:solidFill>
              </a:rPr>
              <a:t>Log disk</a:t>
            </a:r>
            <a:r>
              <a:rPr lang="en-US" altLang="en-US" dirty="0">
                <a:solidFill>
                  <a:srgbClr val="002060"/>
                </a:solidFill>
              </a:rPr>
              <a:t> </a:t>
            </a:r>
            <a:r>
              <a:rPr lang="en-US" altLang="en-US" dirty="0"/>
              <a:t>– a disk devoted to writing a sequential log of block updates</a:t>
            </a:r>
          </a:p>
          <a:p>
            <a:pPr lvl="1"/>
            <a:r>
              <a:rPr lang="en-US" altLang="en-US" dirty="0"/>
              <a:t> Used exactly like nonvolatile RAM</a:t>
            </a:r>
          </a:p>
          <a:p>
            <a:pPr lvl="2"/>
            <a:r>
              <a:rPr lang="en-US" altLang="en-US" dirty="0"/>
              <a:t>Write to log disk is very fast since no seeks are required</a:t>
            </a:r>
          </a:p>
          <a:p>
            <a:r>
              <a:rPr lang="en-US" altLang="en-US" b="1" dirty="0">
                <a:solidFill>
                  <a:srgbClr val="002060"/>
                </a:solidFill>
              </a:rPr>
              <a:t>Journaling file systems </a:t>
            </a:r>
            <a:r>
              <a:rPr lang="en-US" altLang="en-US" dirty="0"/>
              <a:t>write data in-order to NV-RAM or log disk</a:t>
            </a:r>
            <a:endParaRPr lang="en-US" altLang="en-US" b="1" dirty="0">
              <a:solidFill>
                <a:schemeClr val="tx2"/>
              </a:solidFill>
            </a:endParaRPr>
          </a:p>
          <a:p>
            <a:pPr lvl="1"/>
            <a:r>
              <a:rPr lang="en-US" altLang="en-US" dirty="0"/>
              <a:t>Reordering without journaling: risk of corruption of file system data</a:t>
            </a:r>
          </a:p>
          <a:p>
            <a:endParaRPr lang="zh-CN" altLang="en-US" dirty="0"/>
          </a:p>
        </p:txBody>
      </p:sp>
      <p:sp>
        <p:nvSpPr>
          <p:cNvPr id="4" name="日期占位符 3">
            <a:extLst>
              <a:ext uri="{FF2B5EF4-FFF2-40B4-BE49-F238E27FC236}">
                <a16:creationId xmlns:a16="http://schemas.microsoft.com/office/drawing/2014/main" id="{96D0FB3A-0C3C-44C6-9242-D11ABBC54F05}"/>
              </a:ext>
            </a:extLst>
          </p:cNvPr>
          <p:cNvSpPr>
            <a:spLocks noGrp="1"/>
          </p:cNvSpPr>
          <p:nvPr>
            <p:ph type="dt" sz="half" idx="10"/>
          </p:nvPr>
        </p:nvSpPr>
        <p:spPr/>
        <p:txBody>
          <a:bodyPr/>
          <a:lstStyle/>
          <a:p>
            <a:fld id="{F6454DED-04E6-4B8B-ADB0-93EBDF646EC5}" type="datetime1">
              <a:rPr lang="zh-CN" altLang="en-US" smtClean="0"/>
              <a:t>2021/11/22</a:t>
            </a:fld>
            <a:endParaRPr lang="zh-CN" altLang="en-US" dirty="0"/>
          </a:p>
        </p:txBody>
      </p:sp>
      <p:sp>
        <p:nvSpPr>
          <p:cNvPr id="5" name="灯片编号占位符 4">
            <a:extLst>
              <a:ext uri="{FF2B5EF4-FFF2-40B4-BE49-F238E27FC236}">
                <a16:creationId xmlns:a16="http://schemas.microsoft.com/office/drawing/2014/main" id="{78BBD21C-2BD9-40C6-8C47-5BE9BAB967D8}"/>
              </a:ext>
            </a:extLst>
          </p:cNvPr>
          <p:cNvSpPr>
            <a:spLocks noGrp="1"/>
          </p:cNvSpPr>
          <p:nvPr>
            <p:ph type="sldNum" sz="quarter" idx="12"/>
          </p:nvPr>
        </p:nvSpPr>
        <p:spPr/>
        <p:txBody>
          <a:bodyPr/>
          <a:lstStyle/>
          <a:p>
            <a:fld id="{47C4BD23-150C-4A56-8E66-9482A3FB2E80}" type="slidenum">
              <a:rPr lang="zh-CN" altLang="en-US" smtClean="0"/>
              <a:pPr/>
              <a:t>37</a:t>
            </a:fld>
            <a:endParaRPr lang="zh-CN" altLang="en-US" dirty="0"/>
          </a:p>
        </p:txBody>
      </p:sp>
    </p:spTree>
    <p:extLst>
      <p:ext uri="{BB962C8B-B14F-4D97-AF65-F5344CB8AC3E}">
        <p14:creationId xmlns:p14="http://schemas.microsoft.com/office/powerpoint/2010/main" val="288093911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A9B951-6364-446F-8E00-2CC8C99F8BB5}"/>
              </a:ext>
            </a:extLst>
          </p:cNvPr>
          <p:cNvSpPr>
            <a:spLocks noGrp="1"/>
          </p:cNvSpPr>
          <p:nvPr>
            <p:ph type="title"/>
          </p:nvPr>
        </p:nvSpPr>
        <p:spPr/>
        <p:txBody>
          <a:bodyPr/>
          <a:lstStyle/>
          <a:p>
            <a:r>
              <a:rPr lang="en-US" altLang="zh-CN" dirty="0"/>
              <a:t>13.6 </a:t>
            </a:r>
            <a:r>
              <a:rPr lang="en-IN" altLang="zh-CN" dirty="0"/>
              <a:t>Column-Oriented Storage</a:t>
            </a:r>
            <a:endParaRPr lang="zh-CN" altLang="en-US" dirty="0"/>
          </a:p>
        </p:txBody>
      </p:sp>
      <p:sp>
        <p:nvSpPr>
          <p:cNvPr id="3" name="内容占位符 2">
            <a:extLst>
              <a:ext uri="{FF2B5EF4-FFF2-40B4-BE49-F238E27FC236}">
                <a16:creationId xmlns:a16="http://schemas.microsoft.com/office/drawing/2014/main" id="{13AD066A-7EFF-457B-A575-A6C8DE324164}"/>
              </a:ext>
            </a:extLst>
          </p:cNvPr>
          <p:cNvSpPr>
            <a:spLocks noGrp="1"/>
          </p:cNvSpPr>
          <p:nvPr>
            <p:ph idx="1"/>
          </p:nvPr>
        </p:nvSpPr>
        <p:spPr/>
        <p:txBody>
          <a:bodyPr/>
          <a:lstStyle/>
          <a:p>
            <a:r>
              <a:rPr lang="en-IN" altLang="zh-CN" dirty="0"/>
              <a:t>Also known as </a:t>
            </a:r>
            <a:r>
              <a:rPr lang="en-IN" altLang="zh-CN" b="1" dirty="0">
                <a:solidFill>
                  <a:srgbClr val="002060"/>
                </a:solidFill>
              </a:rPr>
              <a:t>columnar</a:t>
            </a:r>
            <a:r>
              <a:rPr lang="en-IN" altLang="zh-CN" b="1" dirty="0"/>
              <a:t> </a:t>
            </a:r>
            <a:r>
              <a:rPr lang="en-IN" altLang="zh-CN" b="1" dirty="0">
                <a:solidFill>
                  <a:srgbClr val="002060"/>
                </a:solidFill>
              </a:rPr>
              <a:t>representation</a:t>
            </a:r>
          </a:p>
          <a:p>
            <a:r>
              <a:rPr lang="en-IN" altLang="zh-CN" dirty="0"/>
              <a:t>Store each attribute of a relation separately</a:t>
            </a:r>
          </a:p>
          <a:p>
            <a:r>
              <a:rPr lang="en-IN" altLang="zh-CN" dirty="0"/>
              <a:t>Example</a:t>
            </a:r>
          </a:p>
          <a:p>
            <a:endParaRPr lang="zh-CN" altLang="en-US" dirty="0"/>
          </a:p>
        </p:txBody>
      </p:sp>
      <p:sp>
        <p:nvSpPr>
          <p:cNvPr id="4" name="日期占位符 3">
            <a:extLst>
              <a:ext uri="{FF2B5EF4-FFF2-40B4-BE49-F238E27FC236}">
                <a16:creationId xmlns:a16="http://schemas.microsoft.com/office/drawing/2014/main" id="{ED74A948-BAF8-45CF-B372-17595853507D}"/>
              </a:ext>
            </a:extLst>
          </p:cNvPr>
          <p:cNvSpPr>
            <a:spLocks noGrp="1"/>
          </p:cNvSpPr>
          <p:nvPr>
            <p:ph type="dt" sz="half" idx="10"/>
          </p:nvPr>
        </p:nvSpPr>
        <p:spPr/>
        <p:txBody>
          <a:bodyPr/>
          <a:lstStyle/>
          <a:p>
            <a:fld id="{04B43EA8-3508-4E7F-BFEC-67FAAB1420CE}" type="datetime1">
              <a:rPr lang="zh-CN" altLang="en-US" smtClean="0"/>
              <a:t>2021/11/22</a:t>
            </a:fld>
            <a:endParaRPr lang="zh-CN" altLang="en-US" dirty="0"/>
          </a:p>
        </p:txBody>
      </p:sp>
      <p:sp>
        <p:nvSpPr>
          <p:cNvPr id="5" name="灯片编号占位符 4">
            <a:extLst>
              <a:ext uri="{FF2B5EF4-FFF2-40B4-BE49-F238E27FC236}">
                <a16:creationId xmlns:a16="http://schemas.microsoft.com/office/drawing/2014/main" id="{D3B36A52-8DD5-438D-9BA5-32A2DF326FC2}"/>
              </a:ext>
            </a:extLst>
          </p:cNvPr>
          <p:cNvSpPr>
            <a:spLocks noGrp="1"/>
          </p:cNvSpPr>
          <p:nvPr>
            <p:ph type="sldNum" sz="quarter" idx="12"/>
          </p:nvPr>
        </p:nvSpPr>
        <p:spPr/>
        <p:txBody>
          <a:bodyPr/>
          <a:lstStyle/>
          <a:p>
            <a:fld id="{47C4BD23-150C-4A56-8E66-9482A3FB2E80}" type="slidenum">
              <a:rPr lang="zh-CN" altLang="en-US" smtClean="0"/>
              <a:pPr/>
              <a:t>38</a:t>
            </a:fld>
            <a:endParaRPr lang="zh-CN" altLang="en-US" dirty="0"/>
          </a:p>
        </p:txBody>
      </p:sp>
      <p:pic>
        <p:nvPicPr>
          <p:cNvPr id="6" name="Picture 2">
            <a:extLst>
              <a:ext uri="{FF2B5EF4-FFF2-40B4-BE49-F238E27FC236}">
                <a16:creationId xmlns:a16="http://schemas.microsoft.com/office/drawing/2014/main" id="{7CE7CA4B-6BFB-410A-92FC-F719333D6B83}"/>
              </a:ext>
            </a:extLst>
          </p:cNvPr>
          <p:cNvPicPr>
            <a:picLocks noChangeAspect="1"/>
          </p:cNvPicPr>
          <p:nvPr/>
        </p:nvPicPr>
        <p:blipFill>
          <a:blip r:embed="rId2"/>
          <a:stretch>
            <a:fillRect/>
          </a:stretch>
        </p:blipFill>
        <p:spPr>
          <a:xfrm>
            <a:off x="1351522" y="2367148"/>
            <a:ext cx="6802286" cy="3566094"/>
          </a:xfrm>
          <a:prstGeom prst="rect">
            <a:avLst/>
          </a:prstGeom>
        </p:spPr>
      </p:pic>
      <p:sp>
        <p:nvSpPr>
          <p:cNvPr id="9" name="文本框 8">
            <a:extLst>
              <a:ext uri="{FF2B5EF4-FFF2-40B4-BE49-F238E27FC236}">
                <a16:creationId xmlns:a16="http://schemas.microsoft.com/office/drawing/2014/main" id="{F43FC428-AACD-4A90-93E8-388B3C02D2BD}"/>
              </a:ext>
            </a:extLst>
          </p:cNvPr>
          <p:cNvSpPr txBox="1"/>
          <p:nvPr/>
        </p:nvSpPr>
        <p:spPr>
          <a:xfrm>
            <a:off x="302400" y="2098040"/>
            <a:ext cx="7816114" cy="461665"/>
          </a:xfrm>
          <a:prstGeom prst="rect">
            <a:avLst/>
          </a:prstGeom>
          <a:noFill/>
        </p:spPr>
        <p:txBody>
          <a:bodyPr wrap="none" rtlCol="0">
            <a:spAutoFit/>
          </a:bodyPr>
          <a:lstStyle/>
          <a:p>
            <a:r>
              <a:rPr lang="en-US" altLang="zh-CN" sz="2400" dirty="0"/>
              <a:t>instructor(ID,                   Name,          depart-name,         salary)</a:t>
            </a:r>
            <a:endParaRPr lang="zh-CN" altLang="en-US" sz="2400" dirty="0"/>
          </a:p>
        </p:txBody>
      </p:sp>
    </p:spTree>
    <p:extLst>
      <p:ext uri="{BB962C8B-B14F-4D97-AF65-F5344CB8AC3E}">
        <p14:creationId xmlns:p14="http://schemas.microsoft.com/office/powerpoint/2010/main" val="350941854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C75F1F-A94F-4F7D-9B3B-903106B8E38E}"/>
              </a:ext>
            </a:extLst>
          </p:cNvPr>
          <p:cNvSpPr>
            <a:spLocks noGrp="1"/>
          </p:cNvSpPr>
          <p:nvPr>
            <p:ph type="title"/>
          </p:nvPr>
        </p:nvSpPr>
        <p:spPr/>
        <p:txBody>
          <a:bodyPr/>
          <a:lstStyle/>
          <a:p>
            <a:r>
              <a:rPr lang="en-US" altLang="zh-CN" dirty="0"/>
              <a:t>Column-storage Database</a:t>
            </a:r>
            <a:endParaRPr lang="zh-CN" altLang="en-US" dirty="0"/>
          </a:p>
        </p:txBody>
      </p:sp>
      <p:sp>
        <p:nvSpPr>
          <p:cNvPr id="4" name="日期占位符 3">
            <a:extLst>
              <a:ext uri="{FF2B5EF4-FFF2-40B4-BE49-F238E27FC236}">
                <a16:creationId xmlns:a16="http://schemas.microsoft.com/office/drawing/2014/main" id="{3D18DAEF-7137-4D8A-9963-0AAFDEBB95D4}"/>
              </a:ext>
            </a:extLst>
          </p:cNvPr>
          <p:cNvSpPr>
            <a:spLocks noGrp="1"/>
          </p:cNvSpPr>
          <p:nvPr>
            <p:ph type="dt" sz="half" idx="10"/>
          </p:nvPr>
        </p:nvSpPr>
        <p:spPr/>
        <p:txBody>
          <a:bodyPr/>
          <a:lstStyle/>
          <a:p>
            <a:fld id="{547DCCEE-0F31-463E-8EC6-9B1FFA936821}" type="datetime1">
              <a:rPr lang="zh-CN" altLang="en-US" smtClean="0"/>
              <a:t>2021/11/22</a:t>
            </a:fld>
            <a:endParaRPr lang="zh-CN" altLang="en-US" dirty="0"/>
          </a:p>
        </p:txBody>
      </p:sp>
      <p:sp>
        <p:nvSpPr>
          <p:cNvPr id="5" name="灯片编号占位符 4">
            <a:extLst>
              <a:ext uri="{FF2B5EF4-FFF2-40B4-BE49-F238E27FC236}">
                <a16:creationId xmlns:a16="http://schemas.microsoft.com/office/drawing/2014/main" id="{BE39937E-A78F-4A4F-BCE1-5C72D96DD7E7}"/>
              </a:ext>
            </a:extLst>
          </p:cNvPr>
          <p:cNvSpPr>
            <a:spLocks noGrp="1"/>
          </p:cNvSpPr>
          <p:nvPr>
            <p:ph type="sldNum" sz="quarter" idx="12"/>
          </p:nvPr>
        </p:nvSpPr>
        <p:spPr/>
        <p:txBody>
          <a:bodyPr/>
          <a:lstStyle/>
          <a:p>
            <a:fld id="{47C4BD23-150C-4A56-8E66-9482A3FB2E80}" type="slidenum">
              <a:rPr lang="zh-CN" altLang="en-US" smtClean="0"/>
              <a:pPr/>
              <a:t>39</a:t>
            </a:fld>
            <a:endParaRPr lang="zh-CN" altLang="en-US" dirty="0"/>
          </a:p>
        </p:txBody>
      </p:sp>
      <p:pic>
        <p:nvPicPr>
          <p:cNvPr id="7" name="图片 6">
            <a:extLst>
              <a:ext uri="{FF2B5EF4-FFF2-40B4-BE49-F238E27FC236}">
                <a16:creationId xmlns:a16="http://schemas.microsoft.com/office/drawing/2014/main" id="{9344E925-2A99-4439-8947-0985B70540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6797" y="986472"/>
            <a:ext cx="9392603" cy="4978826"/>
          </a:xfrm>
          <a:prstGeom prst="rect">
            <a:avLst/>
          </a:prstGeom>
        </p:spPr>
      </p:pic>
      <p:sp>
        <p:nvSpPr>
          <p:cNvPr id="8" name="矩形 7">
            <a:extLst>
              <a:ext uri="{FF2B5EF4-FFF2-40B4-BE49-F238E27FC236}">
                <a16:creationId xmlns:a16="http://schemas.microsoft.com/office/drawing/2014/main" id="{7639838B-8FC6-4A8E-96DF-3EDD970E8ABC}"/>
              </a:ext>
            </a:extLst>
          </p:cNvPr>
          <p:cNvSpPr/>
          <p:nvPr/>
        </p:nvSpPr>
        <p:spPr>
          <a:xfrm>
            <a:off x="2829560" y="2016760"/>
            <a:ext cx="2489200" cy="5384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8687376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6E3F87-E2EE-4EC4-B3BF-92C635833E2A}"/>
              </a:ext>
            </a:extLst>
          </p:cNvPr>
          <p:cNvSpPr>
            <a:spLocks noGrp="1"/>
          </p:cNvSpPr>
          <p:nvPr>
            <p:ph type="title"/>
          </p:nvPr>
        </p:nvSpPr>
        <p:spPr/>
        <p:txBody>
          <a:bodyPr>
            <a:normAutofit/>
          </a:bodyPr>
          <a:lstStyle/>
          <a:p>
            <a:r>
              <a:rPr lang="en-US" altLang="en-US" dirty="0">
                <a:cs typeface="Times New Roman" pitchFamily="18" charset="0"/>
              </a:rPr>
              <a:t>13.2 </a:t>
            </a:r>
            <a:r>
              <a:rPr lang="en-US" altLang="zh-CN" dirty="0"/>
              <a:t>File Organization</a:t>
            </a:r>
            <a:r>
              <a:rPr lang="en-US" altLang="en-US" dirty="0">
                <a:cs typeface="Times New Roman" pitchFamily="18" charset="0"/>
              </a:rPr>
              <a:t> </a:t>
            </a:r>
            <a:endParaRPr lang="zh-CN" altLang="en-US" dirty="0">
              <a:cs typeface="Times New Roman" pitchFamily="18" charset="0"/>
            </a:endParaRPr>
          </a:p>
        </p:txBody>
      </p:sp>
      <p:sp>
        <p:nvSpPr>
          <p:cNvPr id="3" name="内容占位符 2">
            <a:extLst>
              <a:ext uri="{FF2B5EF4-FFF2-40B4-BE49-F238E27FC236}">
                <a16:creationId xmlns:a16="http://schemas.microsoft.com/office/drawing/2014/main" id="{792EB936-448C-4B38-B904-EA200F6F7D5C}"/>
              </a:ext>
            </a:extLst>
          </p:cNvPr>
          <p:cNvSpPr>
            <a:spLocks noGrp="1"/>
          </p:cNvSpPr>
          <p:nvPr>
            <p:ph idx="1"/>
          </p:nvPr>
        </p:nvSpPr>
        <p:spPr>
          <a:xfrm>
            <a:off x="198362" y="772634"/>
            <a:ext cx="11834414" cy="6085366"/>
          </a:xfrm>
        </p:spPr>
        <p:txBody>
          <a:bodyPr>
            <a:normAutofit/>
          </a:bodyPr>
          <a:lstStyle/>
          <a:p>
            <a:pPr marL="0" indent="0">
              <a:buNone/>
            </a:pPr>
            <a:r>
              <a:rPr lang="zh-CN" altLang="en-US" sz="2400" dirty="0"/>
              <a:t>         文件逻辑</a:t>
            </a:r>
            <a:r>
              <a:rPr lang="en-US" altLang="zh-CN" sz="2400" dirty="0"/>
              <a:t>/</a:t>
            </a:r>
            <a:r>
              <a:rPr lang="zh-CN" altLang="en-US" sz="2400" dirty="0"/>
              <a:t>物理组织 </a:t>
            </a:r>
            <a:r>
              <a:rPr lang="en-US" altLang="zh-CN" sz="2400" dirty="0"/>
              <a:t>in </a:t>
            </a:r>
            <a:r>
              <a:rPr lang="en-US" altLang="zh-CN" sz="2400" b="1" i="1" dirty="0"/>
              <a:t>Operating System Concepts</a:t>
            </a:r>
          </a:p>
          <a:p>
            <a:pPr eaLnBrk="1" hangingPunct="1">
              <a:defRPr/>
            </a:pPr>
            <a:r>
              <a:rPr lang="zh-CN" altLang="en-US" dirty="0"/>
              <a:t>逻辑结构：</a:t>
            </a:r>
            <a:endParaRPr lang="en-US" altLang="zh-CN" dirty="0"/>
          </a:p>
          <a:p>
            <a:pPr lvl="1">
              <a:defRPr/>
            </a:pPr>
            <a:r>
              <a:rPr lang="zh-CN" altLang="en-US" dirty="0"/>
              <a:t>流式文件</a:t>
            </a:r>
            <a:r>
              <a:rPr lang="en-US" altLang="zh-CN" dirty="0"/>
              <a:t>, </a:t>
            </a:r>
            <a:r>
              <a:rPr lang="zh-CN" altLang="en-US" dirty="0"/>
              <a:t>基于记录文件，</a:t>
            </a:r>
            <a:endParaRPr lang="en-US" altLang="zh-CN" dirty="0"/>
          </a:p>
          <a:p>
            <a:pPr lvl="1">
              <a:defRPr/>
            </a:pPr>
            <a:r>
              <a:rPr lang="zh-CN" altLang="en-US" dirty="0"/>
              <a:t>基于索引的文件（按内容访问）</a:t>
            </a:r>
          </a:p>
          <a:p>
            <a:pPr marL="0" indent="0" eaLnBrk="1" hangingPunct="1">
              <a:buFont typeface="Wingdings" pitchFamily="2" charset="2"/>
              <a:buNone/>
              <a:defRPr/>
            </a:pPr>
            <a:endParaRPr lang="zh-CN" altLang="en-US" dirty="0"/>
          </a:p>
          <a:p>
            <a:pPr eaLnBrk="1" hangingPunct="1">
              <a:defRPr/>
            </a:pPr>
            <a:r>
              <a:rPr lang="zh-CN" altLang="en-US" dirty="0"/>
              <a:t>物理结构：以</a:t>
            </a:r>
            <a:r>
              <a:rPr lang="en-US" altLang="zh-CN" dirty="0"/>
              <a:t>block</a:t>
            </a:r>
            <a:r>
              <a:rPr lang="zh-CN" altLang="en-US" dirty="0"/>
              <a:t>为单位，进行存储</a:t>
            </a:r>
            <a:endParaRPr lang="en-US" altLang="zh-CN" dirty="0"/>
          </a:p>
          <a:p>
            <a:pPr lvl="1">
              <a:defRPr/>
            </a:pPr>
            <a:r>
              <a:rPr lang="en-US" altLang="zh-CN" dirty="0"/>
              <a:t>contiguous, linked, indexed</a:t>
            </a:r>
            <a:endParaRPr lang="zh-CN" altLang="en-US" dirty="0"/>
          </a:p>
          <a:p>
            <a:endParaRPr lang="zh-CN" altLang="en-US" dirty="0"/>
          </a:p>
        </p:txBody>
      </p:sp>
      <p:sp>
        <p:nvSpPr>
          <p:cNvPr id="4" name="日期占位符 3">
            <a:extLst>
              <a:ext uri="{FF2B5EF4-FFF2-40B4-BE49-F238E27FC236}">
                <a16:creationId xmlns:a16="http://schemas.microsoft.com/office/drawing/2014/main" id="{573A8103-0CF1-4980-BA2F-2FAE0295AF88}"/>
              </a:ext>
            </a:extLst>
          </p:cNvPr>
          <p:cNvSpPr>
            <a:spLocks noGrp="1"/>
          </p:cNvSpPr>
          <p:nvPr>
            <p:ph type="dt" sz="half" idx="10"/>
          </p:nvPr>
        </p:nvSpPr>
        <p:spPr/>
        <p:txBody>
          <a:bodyPr/>
          <a:lstStyle/>
          <a:p>
            <a:fld id="{980D1D31-F793-4447-A9DA-ABD3F414204C}" type="datetime1">
              <a:rPr lang="zh-CN" altLang="en-US" smtClean="0"/>
              <a:t>2021/11/22</a:t>
            </a:fld>
            <a:endParaRPr lang="zh-CN" altLang="en-US" dirty="0"/>
          </a:p>
        </p:txBody>
      </p:sp>
      <p:sp>
        <p:nvSpPr>
          <p:cNvPr id="5" name="灯片编号占位符 4">
            <a:extLst>
              <a:ext uri="{FF2B5EF4-FFF2-40B4-BE49-F238E27FC236}">
                <a16:creationId xmlns:a16="http://schemas.microsoft.com/office/drawing/2014/main" id="{27DC6197-54F2-4B68-AF11-774606D30E06}"/>
              </a:ext>
            </a:extLst>
          </p:cNvPr>
          <p:cNvSpPr>
            <a:spLocks noGrp="1"/>
          </p:cNvSpPr>
          <p:nvPr>
            <p:ph type="sldNum" sz="quarter" idx="12"/>
          </p:nvPr>
        </p:nvSpPr>
        <p:spPr/>
        <p:txBody>
          <a:bodyPr/>
          <a:lstStyle/>
          <a:p>
            <a:fld id="{47C4BD23-150C-4A56-8E66-9482A3FB2E80}" type="slidenum">
              <a:rPr lang="zh-CN" altLang="en-US" smtClean="0"/>
              <a:pPr/>
              <a:t>4</a:t>
            </a:fld>
            <a:endParaRPr lang="zh-CN" altLang="en-US" dirty="0"/>
          </a:p>
        </p:txBody>
      </p:sp>
    </p:spTree>
    <p:extLst>
      <p:ext uri="{BB962C8B-B14F-4D97-AF65-F5344CB8AC3E}">
        <p14:creationId xmlns:p14="http://schemas.microsoft.com/office/powerpoint/2010/main" val="341943655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E2C76B-A5CF-4AE6-B5E9-9F809F88ADDB}"/>
              </a:ext>
            </a:extLst>
          </p:cNvPr>
          <p:cNvSpPr>
            <a:spLocks noGrp="1"/>
          </p:cNvSpPr>
          <p:nvPr>
            <p:ph type="title"/>
          </p:nvPr>
        </p:nvSpPr>
        <p:spPr/>
        <p:txBody>
          <a:bodyPr/>
          <a:lstStyle/>
          <a:p>
            <a:r>
              <a:rPr lang="en-IN" altLang="zh-CN" dirty="0"/>
              <a:t>Columnar Representation</a:t>
            </a:r>
            <a:endParaRPr lang="zh-CN" altLang="en-US" dirty="0"/>
          </a:p>
        </p:txBody>
      </p:sp>
      <p:sp>
        <p:nvSpPr>
          <p:cNvPr id="3" name="内容占位符 2">
            <a:extLst>
              <a:ext uri="{FF2B5EF4-FFF2-40B4-BE49-F238E27FC236}">
                <a16:creationId xmlns:a16="http://schemas.microsoft.com/office/drawing/2014/main" id="{581E94A8-227B-4D56-9F27-0E1384335052}"/>
              </a:ext>
            </a:extLst>
          </p:cNvPr>
          <p:cNvSpPr>
            <a:spLocks noGrp="1"/>
          </p:cNvSpPr>
          <p:nvPr>
            <p:ph idx="1"/>
          </p:nvPr>
        </p:nvSpPr>
        <p:spPr/>
        <p:txBody>
          <a:bodyPr>
            <a:normAutofit lnSpcReduction="10000"/>
          </a:bodyPr>
          <a:lstStyle/>
          <a:p>
            <a:r>
              <a:rPr lang="en-IN" altLang="zh-CN" dirty="0"/>
              <a:t>Benefits:</a:t>
            </a:r>
          </a:p>
          <a:p>
            <a:pPr lvl="1"/>
            <a:r>
              <a:rPr lang="en-IN" altLang="zh-CN" dirty="0"/>
              <a:t>Reduced IO if only some attributes are accessed</a:t>
            </a:r>
          </a:p>
          <a:p>
            <a:pPr lvl="1"/>
            <a:r>
              <a:rPr lang="en-IN" altLang="zh-CN" dirty="0"/>
              <a:t>Improved CPU cache performance </a:t>
            </a:r>
          </a:p>
          <a:p>
            <a:pPr lvl="1"/>
            <a:r>
              <a:rPr lang="en-IN" altLang="zh-CN" dirty="0"/>
              <a:t>Improved compression</a:t>
            </a:r>
          </a:p>
          <a:p>
            <a:pPr lvl="1"/>
            <a:r>
              <a:rPr lang="en-IN" altLang="zh-CN" b="1" dirty="0">
                <a:solidFill>
                  <a:srgbClr val="002060"/>
                </a:solidFill>
              </a:rPr>
              <a:t>Vector processing </a:t>
            </a:r>
            <a:r>
              <a:rPr lang="en-IN" altLang="zh-CN" dirty="0"/>
              <a:t>on modern CPU architectures</a:t>
            </a:r>
          </a:p>
          <a:p>
            <a:r>
              <a:rPr lang="en-IN" altLang="zh-CN" dirty="0"/>
              <a:t>Drawbacks</a:t>
            </a:r>
          </a:p>
          <a:p>
            <a:pPr lvl="1"/>
            <a:r>
              <a:rPr lang="en-IN" altLang="zh-CN" dirty="0"/>
              <a:t>Cost of tuple reconstruction from columnar representation</a:t>
            </a:r>
          </a:p>
          <a:p>
            <a:pPr lvl="1"/>
            <a:r>
              <a:rPr lang="en-IN" altLang="zh-CN" dirty="0"/>
              <a:t>Cost of tuple deletion and update</a:t>
            </a:r>
          </a:p>
          <a:p>
            <a:pPr lvl="1"/>
            <a:r>
              <a:rPr lang="en-IN" altLang="zh-CN" dirty="0"/>
              <a:t>Cost of decompression</a:t>
            </a:r>
          </a:p>
          <a:p>
            <a:r>
              <a:rPr lang="en-IN" altLang="zh-CN" dirty="0"/>
              <a:t>Columnar representation found to be more efficient for decision support than row-oriented representation</a:t>
            </a:r>
          </a:p>
          <a:p>
            <a:r>
              <a:rPr lang="en-IN" altLang="zh-CN" dirty="0"/>
              <a:t>Traditional row-oriented representation preferable for transaction processing</a:t>
            </a:r>
          </a:p>
          <a:p>
            <a:r>
              <a:rPr lang="en-IN" altLang="zh-CN" dirty="0"/>
              <a:t>Some databases support both representations</a:t>
            </a:r>
          </a:p>
          <a:p>
            <a:pPr lvl="1"/>
            <a:r>
              <a:rPr lang="en-IN" altLang="zh-CN" dirty="0"/>
              <a:t>Called </a:t>
            </a:r>
            <a:r>
              <a:rPr lang="en-IN" altLang="zh-CN" b="1" dirty="0">
                <a:solidFill>
                  <a:srgbClr val="002060"/>
                </a:solidFill>
              </a:rPr>
              <a:t>hybrid row/column stores</a:t>
            </a:r>
            <a:endParaRPr lang="zh-CN" altLang="en-US" dirty="0"/>
          </a:p>
        </p:txBody>
      </p:sp>
      <p:sp>
        <p:nvSpPr>
          <p:cNvPr id="4" name="日期占位符 3">
            <a:extLst>
              <a:ext uri="{FF2B5EF4-FFF2-40B4-BE49-F238E27FC236}">
                <a16:creationId xmlns:a16="http://schemas.microsoft.com/office/drawing/2014/main" id="{78C59524-6BAC-4C21-9F09-E3C2AF07CA28}"/>
              </a:ext>
            </a:extLst>
          </p:cNvPr>
          <p:cNvSpPr>
            <a:spLocks noGrp="1"/>
          </p:cNvSpPr>
          <p:nvPr>
            <p:ph type="dt" sz="half" idx="10"/>
          </p:nvPr>
        </p:nvSpPr>
        <p:spPr/>
        <p:txBody>
          <a:bodyPr/>
          <a:lstStyle/>
          <a:p>
            <a:fld id="{4ED0B851-ECE0-49E8-8948-5769D7CAB793}" type="datetime1">
              <a:rPr lang="zh-CN" altLang="en-US" smtClean="0"/>
              <a:t>2021/11/22</a:t>
            </a:fld>
            <a:endParaRPr lang="zh-CN" altLang="en-US" dirty="0"/>
          </a:p>
        </p:txBody>
      </p:sp>
      <p:sp>
        <p:nvSpPr>
          <p:cNvPr id="5" name="灯片编号占位符 4">
            <a:extLst>
              <a:ext uri="{FF2B5EF4-FFF2-40B4-BE49-F238E27FC236}">
                <a16:creationId xmlns:a16="http://schemas.microsoft.com/office/drawing/2014/main" id="{41DB9FD0-3EC4-4F3C-82AE-EDDCA7ED6A4B}"/>
              </a:ext>
            </a:extLst>
          </p:cNvPr>
          <p:cNvSpPr>
            <a:spLocks noGrp="1"/>
          </p:cNvSpPr>
          <p:nvPr>
            <p:ph type="sldNum" sz="quarter" idx="12"/>
          </p:nvPr>
        </p:nvSpPr>
        <p:spPr/>
        <p:txBody>
          <a:bodyPr/>
          <a:lstStyle/>
          <a:p>
            <a:fld id="{47C4BD23-150C-4A56-8E66-9482A3FB2E80}" type="slidenum">
              <a:rPr lang="zh-CN" altLang="en-US" smtClean="0"/>
              <a:pPr/>
              <a:t>40</a:t>
            </a:fld>
            <a:endParaRPr lang="zh-CN" altLang="en-US" dirty="0"/>
          </a:p>
        </p:txBody>
      </p:sp>
    </p:spTree>
    <p:extLst>
      <p:ext uri="{BB962C8B-B14F-4D97-AF65-F5344CB8AC3E}">
        <p14:creationId xmlns:p14="http://schemas.microsoft.com/office/powerpoint/2010/main" val="333228161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CCF6CD-947E-4707-9CF6-D8760CEA379C}"/>
              </a:ext>
            </a:extLst>
          </p:cNvPr>
          <p:cNvSpPr>
            <a:spLocks noGrp="1"/>
          </p:cNvSpPr>
          <p:nvPr>
            <p:ph type="title"/>
          </p:nvPr>
        </p:nvSpPr>
        <p:spPr/>
        <p:txBody>
          <a:bodyPr/>
          <a:lstStyle/>
          <a:p>
            <a:r>
              <a:rPr lang="en-IN" altLang="zh-CN" dirty="0"/>
              <a:t>Columnar File Representation</a:t>
            </a:r>
            <a:endParaRPr lang="zh-CN" altLang="en-US" dirty="0"/>
          </a:p>
        </p:txBody>
      </p:sp>
      <p:sp>
        <p:nvSpPr>
          <p:cNvPr id="3" name="内容占位符 2">
            <a:extLst>
              <a:ext uri="{FF2B5EF4-FFF2-40B4-BE49-F238E27FC236}">
                <a16:creationId xmlns:a16="http://schemas.microsoft.com/office/drawing/2014/main" id="{91B6A8DC-CD26-400D-A8BC-E3E3ACC49656}"/>
              </a:ext>
            </a:extLst>
          </p:cNvPr>
          <p:cNvSpPr>
            <a:spLocks noGrp="1"/>
          </p:cNvSpPr>
          <p:nvPr>
            <p:ph idx="1"/>
          </p:nvPr>
        </p:nvSpPr>
        <p:spPr>
          <a:xfrm>
            <a:off x="198362" y="772634"/>
            <a:ext cx="6587884" cy="5813231"/>
          </a:xfrm>
        </p:spPr>
        <p:txBody>
          <a:bodyPr/>
          <a:lstStyle/>
          <a:p>
            <a:r>
              <a:rPr lang="en-IN" altLang="zh-CN" dirty="0"/>
              <a:t>ORC and Parquet: file formats with columnar storage inside file</a:t>
            </a:r>
          </a:p>
          <a:p>
            <a:r>
              <a:rPr lang="en-IN" altLang="zh-CN" dirty="0"/>
              <a:t>Very popular for big-data applications</a:t>
            </a:r>
          </a:p>
          <a:p>
            <a:r>
              <a:rPr lang="en-IN" altLang="zh-CN" dirty="0"/>
              <a:t>Orc file format shown on right:</a:t>
            </a:r>
          </a:p>
          <a:p>
            <a:endParaRPr lang="zh-CN" altLang="en-US" dirty="0"/>
          </a:p>
        </p:txBody>
      </p:sp>
      <p:sp>
        <p:nvSpPr>
          <p:cNvPr id="4" name="日期占位符 3">
            <a:extLst>
              <a:ext uri="{FF2B5EF4-FFF2-40B4-BE49-F238E27FC236}">
                <a16:creationId xmlns:a16="http://schemas.microsoft.com/office/drawing/2014/main" id="{33E76EEB-4C8B-4E18-BB26-B733F21388C4}"/>
              </a:ext>
            </a:extLst>
          </p:cNvPr>
          <p:cNvSpPr>
            <a:spLocks noGrp="1"/>
          </p:cNvSpPr>
          <p:nvPr>
            <p:ph type="dt" sz="half" idx="10"/>
          </p:nvPr>
        </p:nvSpPr>
        <p:spPr/>
        <p:txBody>
          <a:bodyPr/>
          <a:lstStyle/>
          <a:p>
            <a:fld id="{CDEEE1E2-D05D-4756-B6A4-0FF005C49A16}" type="datetime1">
              <a:rPr lang="zh-CN" altLang="en-US" smtClean="0"/>
              <a:t>2021/11/22</a:t>
            </a:fld>
            <a:endParaRPr lang="zh-CN" altLang="en-US" dirty="0"/>
          </a:p>
        </p:txBody>
      </p:sp>
      <p:sp>
        <p:nvSpPr>
          <p:cNvPr id="5" name="灯片编号占位符 4">
            <a:extLst>
              <a:ext uri="{FF2B5EF4-FFF2-40B4-BE49-F238E27FC236}">
                <a16:creationId xmlns:a16="http://schemas.microsoft.com/office/drawing/2014/main" id="{C68583E5-9372-4733-88A7-7954D6E3BAEA}"/>
              </a:ext>
            </a:extLst>
          </p:cNvPr>
          <p:cNvSpPr>
            <a:spLocks noGrp="1"/>
          </p:cNvSpPr>
          <p:nvPr>
            <p:ph type="sldNum" sz="quarter" idx="12"/>
          </p:nvPr>
        </p:nvSpPr>
        <p:spPr/>
        <p:txBody>
          <a:bodyPr/>
          <a:lstStyle/>
          <a:p>
            <a:fld id="{47C4BD23-150C-4A56-8E66-9482A3FB2E80}" type="slidenum">
              <a:rPr lang="zh-CN" altLang="en-US" smtClean="0"/>
              <a:pPr/>
              <a:t>41</a:t>
            </a:fld>
            <a:endParaRPr lang="zh-CN" altLang="en-US" dirty="0"/>
          </a:p>
        </p:txBody>
      </p:sp>
      <p:pic>
        <p:nvPicPr>
          <p:cNvPr id="6" name="Graphic 1">
            <a:extLst>
              <a:ext uri="{FF2B5EF4-FFF2-40B4-BE49-F238E27FC236}">
                <a16:creationId xmlns:a16="http://schemas.microsoft.com/office/drawing/2014/main" id="{E60B0322-7A57-4754-9928-37753E4313B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461943" y="781965"/>
            <a:ext cx="3743560" cy="5661817"/>
          </a:xfrm>
          <a:prstGeom prst="rect">
            <a:avLst/>
          </a:prstGeom>
        </p:spPr>
      </p:pic>
    </p:spTree>
    <p:extLst>
      <p:ext uri="{BB962C8B-B14F-4D97-AF65-F5344CB8AC3E}">
        <p14:creationId xmlns:p14="http://schemas.microsoft.com/office/powerpoint/2010/main" val="87236313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265FD6-EECF-43CB-9AE2-AFCD8BE06BDB}"/>
              </a:ext>
            </a:extLst>
          </p:cNvPr>
          <p:cNvSpPr>
            <a:spLocks noGrp="1"/>
          </p:cNvSpPr>
          <p:nvPr>
            <p:ph type="title"/>
          </p:nvPr>
        </p:nvSpPr>
        <p:spPr/>
        <p:txBody>
          <a:bodyPr/>
          <a:lstStyle/>
          <a:p>
            <a:r>
              <a:rPr lang="en-US" altLang="zh-CN" dirty="0"/>
              <a:t>13.7 </a:t>
            </a:r>
            <a:r>
              <a:rPr lang="en-IN" altLang="zh-CN" sz="2800" dirty="0"/>
              <a:t>Storage Organization in Main-Memory Databases</a:t>
            </a:r>
            <a:endParaRPr lang="zh-CN" altLang="en-US" dirty="0"/>
          </a:p>
        </p:txBody>
      </p:sp>
      <p:sp>
        <p:nvSpPr>
          <p:cNvPr id="3" name="内容占位符 2">
            <a:extLst>
              <a:ext uri="{FF2B5EF4-FFF2-40B4-BE49-F238E27FC236}">
                <a16:creationId xmlns:a16="http://schemas.microsoft.com/office/drawing/2014/main" id="{E0C1CDD7-7D2E-4DD9-8FEF-1C0A1A4A8790}"/>
              </a:ext>
            </a:extLst>
          </p:cNvPr>
          <p:cNvSpPr>
            <a:spLocks noGrp="1"/>
          </p:cNvSpPr>
          <p:nvPr>
            <p:ph idx="1"/>
          </p:nvPr>
        </p:nvSpPr>
        <p:spPr>
          <a:xfrm>
            <a:off x="198362" y="772634"/>
            <a:ext cx="7548638" cy="5813231"/>
          </a:xfrm>
        </p:spPr>
        <p:txBody>
          <a:bodyPr/>
          <a:lstStyle/>
          <a:p>
            <a:r>
              <a:rPr lang="zh-CN" altLang="en-US" dirty="0"/>
              <a:t>内存数据库</a:t>
            </a:r>
            <a:r>
              <a:rPr lang="en-US" altLang="zh-CN" dirty="0"/>
              <a:t>(in-memory database)</a:t>
            </a:r>
          </a:p>
          <a:p>
            <a:pPr lvl="1"/>
            <a:r>
              <a:rPr lang="en-US" altLang="zh-CN" dirty="0"/>
              <a:t>Redis</a:t>
            </a:r>
          </a:p>
          <a:p>
            <a:r>
              <a:rPr lang="en-IN" altLang="zh-CN" dirty="0"/>
              <a:t>Can store records directly in memory without a buffer manager</a:t>
            </a:r>
          </a:p>
          <a:p>
            <a:r>
              <a:rPr lang="en-IN" altLang="zh-CN" dirty="0"/>
              <a:t>Column-oriented storage can be used in-memory for decision support applications</a:t>
            </a:r>
          </a:p>
          <a:p>
            <a:pPr lvl="1"/>
            <a:r>
              <a:rPr lang="en-IN" altLang="zh-CN" dirty="0"/>
              <a:t>Compression reduces memory requirement</a:t>
            </a:r>
          </a:p>
          <a:p>
            <a:endParaRPr lang="zh-CN" altLang="en-US" dirty="0"/>
          </a:p>
        </p:txBody>
      </p:sp>
      <p:sp>
        <p:nvSpPr>
          <p:cNvPr id="4" name="日期占位符 3">
            <a:extLst>
              <a:ext uri="{FF2B5EF4-FFF2-40B4-BE49-F238E27FC236}">
                <a16:creationId xmlns:a16="http://schemas.microsoft.com/office/drawing/2014/main" id="{E28DD73E-A4BA-4070-AE05-05DAF93EF3C5}"/>
              </a:ext>
            </a:extLst>
          </p:cNvPr>
          <p:cNvSpPr>
            <a:spLocks noGrp="1"/>
          </p:cNvSpPr>
          <p:nvPr>
            <p:ph type="dt" sz="half" idx="10"/>
          </p:nvPr>
        </p:nvSpPr>
        <p:spPr/>
        <p:txBody>
          <a:bodyPr/>
          <a:lstStyle/>
          <a:p>
            <a:fld id="{A25FC843-0D12-4A3A-A16A-59C0288FBF6C}" type="datetime1">
              <a:rPr lang="zh-CN" altLang="en-US" smtClean="0"/>
              <a:t>2021/11/22</a:t>
            </a:fld>
            <a:endParaRPr lang="zh-CN" altLang="en-US" dirty="0"/>
          </a:p>
        </p:txBody>
      </p:sp>
      <p:sp>
        <p:nvSpPr>
          <p:cNvPr id="5" name="灯片编号占位符 4">
            <a:extLst>
              <a:ext uri="{FF2B5EF4-FFF2-40B4-BE49-F238E27FC236}">
                <a16:creationId xmlns:a16="http://schemas.microsoft.com/office/drawing/2014/main" id="{452C77A6-EEA6-42C2-AB27-6034B2270ADE}"/>
              </a:ext>
            </a:extLst>
          </p:cNvPr>
          <p:cNvSpPr>
            <a:spLocks noGrp="1"/>
          </p:cNvSpPr>
          <p:nvPr>
            <p:ph type="sldNum" sz="quarter" idx="12"/>
          </p:nvPr>
        </p:nvSpPr>
        <p:spPr/>
        <p:txBody>
          <a:bodyPr/>
          <a:lstStyle/>
          <a:p>
            <a:fld id="{47C4BD23-150C-4A56-8E66-9482A3FB2E80}" type="slidenum">
              <a:rPr lang="zh-CN" altLang="en-US" smtClean="0"/>
              <a:pPr/>
              <a:t>42</a:t>
            </a:fld>
            <a:endParaRPr lang="zh-CN" altLang="en-US" dirty="0"/>
          </a:p>
        </p:txBody>
      </p:sp>
      <p:pic>
        <p:nvPicPr>
          <p:cNvPr id="6" name="Graphic 3">
            <a:extLst>
              <a:ext uri="{FF2B5EF4-FFF2-40B4-BE49-F238E27FC236}">
                <a16:creationId xmlns:a16="http://schemas.microsoft.com/office/drawing/2014/main" id="{E8CA4233-73BE-4551-8FC7-EAE70BAF2BA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995920" y="884559"/>
            <a:ext cx="3532659" cy="5762001"/>
          </a:xfrm>
          <a:prstGeom prst="rect">
            <a:avLst/>
          </a:prstGeom>
        </p:spPr>
      </p:pic>
    </p:spTree>
    <p:extLst>
      <p:ext uri="{BB962C8B-B14F-4D97-AF65-F5344CB8AC3E}">
        <p14:creationId xmlns:p14="http://schemas.microsoft.com/office/powerpoint/2010/main" val="73692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2C448F-D714-4C54-876E-3719C97C7AD1}"/>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E397A7CE-2F8F-47CC-AC7F-3641FEC8AFD3}"/>
              </a:ext>
            </a:extLst>
          </p:cNvPr>
          <p:cNvSpPr>
            <a:spLocks noGrp="1"/>
          </p:cNvSpPr>
          <p:nvPr>
            <p:ph idx="1"/>
          </p:nvPr>
        </p:nvSpPr>
        <p:spPr/>
        <p:txBody>
          <a:bodyPr/>
          <a:lstStyle/>
          <a:p>
            <a:endParaRPr lang="zh-CN" altLang="en-US"/>
          </a:p>
        </p:txBody>
      </p:sp>
      <p:sp>
        <p:nvSpPr>
          <p:cNvPr id="4" name="日期占位符 3">
            <a:extLst>
              <a:ext uri="{FF2B5EF4-FFF2-40B4-BE49-F238E27FC236}">
                <a16:creationId xmlns:a16="http://schemas.microsoft.com/office/drawing/2014/main" id="{CF996D7A-CFDB-47F3-AA34-E6B057177619}"/>
              </a:ext>
            </a:extLst>
          </p:cNvPr>
          <p:cNvSpPr>
            <a:spLocks noGrp="1"/>
          </p:cNvSpPr>
          <p:nvPr>
            <p:ph type="dt" sz="half" idx="10"/>
          </p:nvPr>
        </p:nvSpPr>
        <p:spPr/>
        <p:txBody>
          <a:bodyPr/>
          <a:lstStyle/>
          <a:p>
            <a:fld id="{019DD2C3-6BF6-4DA8-BDD0-FBD801A81BCC}" type="datetime1">
              <a:rPr lang="zh-CN" altLang="en-US" smtClean="0"/>
              <a:t>2021/11/22</a:t>
            </a:fld>
            <a:endParaRPr lang="zh-CN" altLang="en-US" dirty="0"/>
          </a:p>
        </p:txBody>
      </p:sp>
      <p:sp>
        <p:nvSpPr>
          <p:cNvPr id="5" name="灯片编号占位符 4">
            <a:extLst>
              <a:ext uri="{FF2B5EF4-FFF2-40B4-BE49-F238E27FC236}">
                <a16:creationId xmlns:a16="http://schemas.microsoft.com/office/drawing/2014/main" id="{0D522150-681C-4543-AEE2-07D1EC8385DE}"/>
              </a:ext>
            </a:extLst>
          </p:cNvPr>
          <p:cNvSpPr>
            <a:spLocks noGrp="1"/>
          </p:cNvSpPr>
          <p:nvPr>
            <p:ph type="sldNum" sz="quarter" idx="12"/>
          </p:nvPr>
        </p:nvSpPr>
        <p:spPr/>
        <p:txBody>
          <a:bodyPr/>
          <a:lstStyle/>
          <a:p>
            <a:fld id="{47C4BD23-150C-4A56-8E66-9482A3FB2E80}" type="slidenum">
              <a:rPr lang="zh-CN" altLang="en-US" smtClean="0"/>
              <a:pPr/>
              <a:t>43</a:t>
            </a:fld>
            <a:endParaRPr lang="zh-CN" altLang="en-US" dirty="0"/>
          </a:p>
        </p:txBody>
      </p:sp>
    </p:spTree>
    <p:extLst>
      <p:ext uri="{BB962C8B-B14F-4D97-AF65-F5344CB8AC3E}">
        <p14:creationId xmlns:p14="http://schemas.microsoft.com/office/powerpoint/2010/main" val="220521154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F1CF87-FF66-4366-B1E8-CD53D10D3E02}"/>
              </a:ext>
            </a:extLst>
          </p:cNvPr>
          <p:cNvSpPr>
            <a:spLocks noGrp="1"/>
          </p:cNvSpPr>
          <p:nvPr>
            <p:ph type="title"/>
          </p:nvPr>
        </p:nvSpPr>
        <p:spPr/>
        <p:txBody>
          <a:bodyPr/>
          <a:lstStyle/>
          <a:p>
            <a:r>
              <a:rPr lang="en-US" altLang="zh-CN" dirty="0"/>
              <a:t>Appendix 13-1 Files Organization in Oracle and </a:t>
            </a:r>
            <a:r>
              <a:rPr lang="en-US" altLang="zh-CN" dirty="0" err="1"/>
              <a:t>OpenGauss</a:t>
            </a:r>
            <a:endParaRPr lang="zh-CN" altLang="en-US" dirty="0"/>
          </a:p>
        </p:txBody>
      </p:sp>
      <p:sp>
        <p:nvSpPr>
          <p:cNvPr id="3" name="内容占位符 2">
            <a:extLst>
              <a:ext uri="{FF2B5EF4-FFF2-40B4-BE49-F238E27FC236}">
                <a16:creationId xmlns:a16="http://schemas.microsoft.com/office/drawing/2014/main" id="{D749F94E-7E4D-44DC-9BC4-481F461FAD94}"/>
              </a:ext>
            </a:extLst>
          </p:cNvPr>
          <p:cNvSpPr>
            <a:spLocks noGrp="1"/>
          </p:cNvSpPr>
          <p:nvPr>
            <p:ph idx="1"/>
          </p:nvPr>
        </p:nvSpPr>
        <p:spPr/>
        <p:txBody>
          <a:bodyPr/>
          <a:lstStyle/>
          <a:p>
            <a:r>
              <a:rPr lang="zh-CN" altLang="en-US" dirty="0"/>
              <a:t>来源：</a:t>
            </a:r>
            <a:r>
              <a:rPr lang="en-US" altLang="zh-CN" dirty="0" err="1"/>
              <a:t>openGuass</a:t>
            </a:r>
            <a:r>
              <a:rPr lang="zh-CN" altLang="en-US" dirty="0"/>
              <a:t>微信公众号</a:t>
            </a:r>
            <a:endParaRPr lang="en-US" altLang="zh-CN" dirty="0"/>
          </a:p>
          <a:p>
            <a:pPr lvl="1"/>
            <a:r>
              <a:rPr lang="en-US" altLang="zh-CN" dirty="0" err="1"/>
              <a:t>openGauss</a:t>
            </a:r>
            <a:r>
              <a:rPr lang="zh-CN" altLang="en-US" dirty="0"/>
              <a:t>能兼容</a:t>
            </a:r>
            <a:r>
              <a:rPr lang="en-US" altLang="zh-CN" dirty="0"/>
              <a:t>Oracle</a:t>
            </a:r>
            <a:r>
              <a:rPr lang="zh-CN" altLang="en-US" dirty="0"/>
              <a:t>的数据库表吗？</a:t>
            </a:r>
            <a:r>
              <a:rPr lang="en-US" altLang="zh-CN" dirty="0"/>
              <a:t>1</a:t>
            </a:r>
            <a:endParaRPr lang="zh-CN" altLang="en-US" dirty="0"/>
          </a:p>
          <a:p>
            <a:endParaRPr lang="en-US" altLang="zh-CN" dirty="0"/>
          </a:p>
          <a:p>
            <a:pPr>
              <a:lnSpc>
                <a:spcPct val="120000"/>
              </a:lnSpc>
            </a:pPr>
            <a:r>
              <a:rPr lang="en-US" altLang="zh-CN" dirty="0"/>
              <a:t>Oracle</a:t>
            </a:r>
            <a:r>
              <a:rPr lang="zh-CN" altLang="en-US" dirty="0"/>
              <a:t>数据库中</a:t>
            </a:r>
            <a:r>
              <a:rPr lang="en-US" altLang="zh-CN" dirty="0"/>
              <a:t>7</a:t>
            </a:r>
            <a:r>
              <a:rPr lang="zh-CN" altLang="en-US" dirty="0"/>
              <a:t>种数据库表</a:t>
            </a:r>
            <a:endParaRPr lang="en-US" altLang="zh-CN" dirty="0">
              <a:latin typeface="Times New Roman" pitchFamily="18" charset="0"/>
              <a:cs typeface="Times New Roman" pitchFamily="18" charset="0"/>
            </a:endParaRPr>
          </a:p>
          <a:p>
            <a:pPr lvl="1">
              <a:lnSpc>
                <a:spcPct val="120000"/>
              </a:lnSpc>
            </a:pPr>
            <a:r>
              <a:rPr lang="zh-CN" altLang="en-US" b="1" dirty="0">
                <a:solidFill>
                  <a:srgbClr val="FF0000"/>
                </a:solidFill>
                <a:latin typeface="Times New Roman" pitchFamily="18" charset="0"/>
                <a:cs typeface="Times New Roman" pitchFamily="18" charset="0"/>
              </a:rPr>
              <a:t>堆表</a:t>
            </a:r>
            <a:r>
              <a:rPr lang="zh-CN" altLang="en-US" dirty="0"/>
              <a:t>，</a:t>
            </a:r>
            <a:r>
              <a:rPr lang="zh-CN" altLang="en-US" b="1" dirty="0">
                <a:solidFill>
                  <a:srgbClr val="993300"/>
                </a:solidFill>
                <a:latin typeface="Times New Roman" pitchFamily="18" charset="0"/>
                <a:cs typeface="Times New Roman" pitchFamily="18" charset="0"/>
              </a:rPr>
              <a:t>索引组织表</a:t>
            </a:r>
            <a:r>
              <a:rPr lang="zh-CN" altLang="en-US" dirty="0"/>
              <a:t>，</a:t>
            </a:r>
            <a:r>
              <a:rPr lang="zh-CN" altLang="en-US" b="1" dirty="0">
                <a:solidFill>
                  <a:srgbClr val="0070C0"/>
                </a:solidFill>
                <a:latin typeface="Times New Roman" pitchFamily="18" charset="0"/>
                <a:cs typeface="Times New Roman" pitchFamily="18" charset="0"/>
              </a:rPr>
              <a:t>簇表</a:t>
            </a:r>
            <a:endParaRPr lang="en-US" altLang="zh-CN" b="1" dirty="0">
              <a:solidFill>
                <a:srgbClr val="0070C0"/>
              </a:solidFill>
              <a:latin typeface="Times New Roman" pitchFamily="18" charset="0"/>
              <a:cs typeface="Times New Roman" pitchFamily="18" charset="0"/>
            </a:endParaRPr>
          </a:p>
          <a:p>
            <a:pPr lvl="2">
              <a:lnSpc>
                <a:spcPct val="120000"/>
              </a:lnSpc>
            </a:pPr>
            <a:r>
              <a:rPr lang="zh-CN" altLang="en-US" dirty="0">
                <a:latin typeface="Times New Roman" pitchFamily="18" charset="0"/>
                <a:cs typeface="Times New Roman" pitchFamily="18" charset="0"/>
              </a:rPr>
              <a:t>对应于教科书：</a:t>
            </a:r>
            <a:r>
              <a:rPr lang="en-US" altLang="zh-CN" b="1" dirty="0">
                <a:solidFill>
                  <a:srgbClr val="FF0000"/>
                </a:solidFill>
                <a:latin typeface="Times New Roman" pitchFamily="18" charset="0"/>
                <a:cs typeface="Times New Roman" pitchFamily="18" charset="0"/>
              </a:rPr>
              <a:t>heap</a:t>
            </a:r>
            <a:r>
              <a:rPr lang="en-US" altLang="zh-CN" dirty="0">
                <a:latin typeface="Times New Roman" pitchFamily="18" charset="0"/>
                <a:cs typeface="Times New Roman" pitchFamily="18" charset="0"/>
              </a:rPr>
              <a:t>, </a:t>
            </a:r>
            <a:r>
              <a:rPr lang="en-US" altLang="zh-CN" b="1" dirty="0">
                <a:solidFill>
                  <a:srgbClr val="993300"/>
                </a:solidFill>
                <a:latin typeface="Times New Roman" pitchFamily="18" charset="0"/>
                <a:cs typeface="Times New Roman" pitchFamily="18" charset="0"/>
              </a:rPr>
              <a:t>sequential</a:t>
            </a:r>
            <a:r>
              <a:rPr lang="en-US" altLang="zh-CN" dirty="0">
                <a:latin typeface="Times New Roman" pitchFamily="18" charset="0"/>
                <a:cs typeface="Times New Roman" pitchFamily="18" charset="0"/>
              </a:rPr>
              <a:t>, </a:t>
            </a:r>
            <a:r>
              <a:rPr lang="en-US" altLang="zh-CN" b="1" dirty="0">
                <a:solidFill>
                  <a:srgbClr val="0070C0"/>
                </a:solidFill>
                <a:latin typeface="Times New Roman" pitchFamily="18" charset="0"/>
                <a:cs typeface="Times New Roman" pitchFamily="18" charset="0"/>
              </a:rPr>
              <a:t>clustering</a:t>
            </a:r>
          </a:p>
          <a:p>
            <a:pPr lvl="1">
              <a:lnSpc>
                <a:spcPct val="120000"/>
              </a:lnSpc>
            </a:pPr>
            <a:r>
              <a:rPr lang="zh-CN" altLang="en-US" dirty="0"/>
              <a:t>临时表，表压缩，分区表，嵌套表</a:t>
            </a:r>
            <a:endParaRPr lang="en-US" altLang="zh-CN" dirty="0">
              <a:latin typeface="Times New Roman" pitchFamily="18" charset="0"/>
              <a:ea typeface="ＭＳ Ｐゴシック" pitchFamily="34" charset="-128"/>
              <a:cs typeface="Times New Roman" pitchFamily="18" charset="0"/>
            </a:endParaRPr>
          </a:p>
          <a:p>
            <a:pPr>
              <a:lnSpc>
                <a:spcPct val="120000"/>
              </a:lnSpc>
            </a:pPr>
            <a:r>
              <a:rPr lang="zh-CN" altLang="en-US" dirty="0"/>
              <a:t>堆表</a:t>
            </a:r>
            <a:endParaRPr lang="en-US" altLang="zh-CN" dirty="0">
              <a:latin typeface="Times New Roman" pitchFamily="18" charset="0"/>
              <a:cs typeface="Times New Roman" pitchFamily="18" charset="0"/>
            </a:endParaRPr>
          </a:p>
          <a:p>
            <a:pPr lvl="1">
              <a:lnSpc>
                <a:spcPct val="120000"/>
              </a:lnSpc>
            </a:pPr>
            <a:r>
              <a:rPr lang="en-US" altLang="zh-CN" dirty="0"/>
              <a:t>Oracle</a:t>
            </a:r>
            <a:r>
              <a:rPr lang="zh-CN" altLang="en-US" dirty="0"/>
              <a:t>和</a:t>
            </a:r>
            <a:r>
              <a:rPr lang="en-US" altLang="zh-CN" dirty="0" err="1"/>
              <a:t>openGauss</a:t>
            </a:r>
            <a:r>
              <a:rPr lang="zh-CN" altLang="en-US" dirty="0"/>
              <a:t>默认表类型</a:t>
            </a:r>
            <a:endParaRPr lang="en-US" altLang="zh-CN" dirty="0"/>
          </a:p>
          <a:p>
            <a:pPr lvl="1">
              <a:lnSpc>
                <a:spcPct val="120000"/>
              </a:lnSpc>
            </a:pPr>
            <a:r>
              <a:rPr lang="zh-CN" altLang="en-US" dirty="0"/>
              <a:t>在数据写入时无需考虑行存放的顺序（按照写入的时间先后顺序存放），因此写入速度较高，但由于是无序存放，读取效率较低</a:t>
            </a:r>
            <a:endParaRPr lang="en-US" altLang="zh-CN" dirty="0"/>
          </a:p>
          <a:p>
            <a:endParaRPr lang="en-US" altLang="zh-CN" dirty="0"/>
          </a:p>
        </p:txBody>
      </p:sp>
      <p:sp>
        <p:nvSpPr>
          <p:cNvPr id="4" name="日期占位符 3">
            <a:extLst>
              <a:ext uri="{FF2B5EF4-FFF2-40B4-BE49-F238E27FC236}">
                <a16:creationId xmlns:a16="http://schemas.microsoft.com/office/drawing/2014/main" id="{A3A83150-AE09-4BCC-9A2B-B6CA0213903D}"/>
              </a:ext>
            </a:extLst>
          </p:cNvPr>
          <p:cNvSpPr>
            <a:spLocks noGrp="1"/>
          </p:cNvSpPr>
          <p:nvPr>
            <p:ph type="dt" sz="half" idx="10"/>
          </p:nvPr>
        </p:nvSpPr>
        <p:spPr/>
        <p:txBody>
          <a:bodyPr/>
          <a:lstStyle/>
          <a:p>
            <a:fld id="{27202951-C2AC-4C72-AB0E-3E0A930B491B}" type="datetime1">
              <a:rPr lang="zh-CN" altLang="en-US" smtClean="0"/>
              <a:t>2021/11/22</a:t>
            </a:fld>
            <a:endParaRPr lang="zh-CN" altLang="en-US" dirty="0"/>
          </a:p>
        </p:txBody>
      </p:sp>
      <p:sp>
        <p:nvSpPr>
          <p:cNvPr id="5" name="灯片编号占位符 4">
            <a:extLst>
              <a:ext uri="{FF2B5EF4-FFF2-40B4-BE49-F238E27FC236}">
                <a16:creationId xmlns:a16="http://schemas.microsoft.com/office/drawing/2014/main" id="{476BF3B1-0C8C-484B-9A6F-07890AA961DC}"/>
              </a:ext>
            </a:extLst>
          </p:cNvPr>
          <p:cNvSpPr>
            <a:spLocks noGrp="1"/>
          </p:cNvSpPr>
          <p:nvPr>
            <p:ph type="sldNum" sz="quarter" idx="12"/>
          </p:nvPr>
        </p:nvSpPr>
        <p:spPr/>
        <p:txBody>
          <a:bodyPr/>
          <a:lstStyle/>
          <a:p>
            <a:fld id="{47C4BD23-150C-4A56-8E66-9482A3FB2E80}" type="slidenum">
              <a:rPr lang="zh-CN" altLang="en-US" smtClean="0"/>
              <a:pPr/>
              <a:t>44</a:t>
            </a:fld>
            <a:endParaRPr lang="zh-CN" altLang="en-US" dirty="0"/>
          </a:p>
        </p:txBody>
      </p:sp>
    </p:spTree>
    <p:extLst>
      <p:ext uri="{BB962C8B-B14F-4D97-AF65-F5344CB8AC3E}">
        <p14:creationId xmlns:p14="http://schemas.microsoft.com/office/powerpoint/2010/main" val="339593136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F07B8A-FD91-47A9-B01A-4482512C4C55}"/>
              </a:ext>
            </a:extLst>
          </p:cNvPr>
          <p:cNvSpPr>
            <a:spLocks noGrp="1"/>
          </p:cNvSpPr>
          <p:nvPr>
            <p:ph type="title"/>
          </p:nvPr>
        </p:nvSpPr>
        <p:spPr/>
        <p:txBody>
          <a:bodyPr/>
          <a:lstStyle/>
          <a:p>
            <a:r>
              <a:rPr lang="en-US" altLang="zh-CN" dirty="0"/>
              <a:t>Files Organization in Oracle and </a:t>
            </a:r>
            <a:r>
              <a:rPr lang="en-US" altLang="zh-CN" dirty="0" err="1"/>
              <a:t>OpenGauss</a:t>
            </a:r>
            <a:endParaRPr lang="zh-CN" altLang="en-US" dirty="0"/>
          </a:p>
        </p:txBody>
      </p:sp>
      <p:sp>
        <p:nvSpPr>
          <p:cNvPr id="3" name="内容占位符 2">
            <a:extLst>
              <a:ext uri="{FF2B5EF4-FFF2-40B4-BE49-F238E27FC236}">
                <a16:creationId xmlns:a16="http://schemas.microsoft.com/office/drawing/2014/main" id="{B47F5CB3-EBDF-4C89-8376-645609079350}"/>
              </a:ext>
            </a:extLst>
          </p:cNvPr>
          <p:cNvSpPr>
            <a:spLocks noGrp="1"/>
          </p:cNvSpPr>
          <p:nvPr>
            <p:ph idx="1"/>
          </p:nvPr>
        </p:nvSpPr>
        <p:spPr>
          <a:xfrm>
            <a:off x="198362" y="772634"/>
            <a:ext cx="11834414" cy="6170606"/>
          </a:xfrm>
        </p:spPr>
        <p:txBody>
          <a:bodyPr>
            <a:normAutofit/>
          </a:bodyPr>
          <a:lstStyle/>
          <a:p>
            <a:r>
              <a:rPr lang="zh-CN" altLang="en-US" dirty="0"/>
              <a:t>临时表</a:t>
            </a:r>
            <a:endParaRPr lang="en-US" altLang="zh-CN" dirty="0">
              <a:latin typeface="Times New Roman" pitchFamily="18" charset="0"/>
              <a:cs typeface="Times New Roman" pitchFamily="18" charset="0"/>
            </a:endParaRPr>
          </a:p>
          <a:p>
            <a:pPr lvl="1"/>
            <a:r>
              <a:rPr lang="zh-CN" altLang="en-US" dirty="0"/>
              <a:t>一种特殊类型的表，用来保存临时数据的一个数据库对象</a:t>
            </a:r>
            <a:endParaRPr lang="en-US" altLang="zh-CN" dirty="0"/>
          </a:p>
          <a:p>
            <a:pPr lvl="1"/>
            <a:r>
              <a:rPr lang="zh-CN" altLang="en-US" dirty="0"/>
              <a:t>只能存储在临时表空间，而非用户的表空间，对临时表的</a:t>
            </a:r>
            <a:r>
              <a:rPr lang="en-US" altLang="zh-CN" dirty="0"/>
              <a:t>DML</a:t>
            </a:r>
            <a:r>
              <a:rPr lang="zh-CN" altLang="en-US" dirty="0"/>
              <a:t>操作通常不记录事务日志</a:t>
            </a:r>
            <a:endParaRPr lang="en-US" altLang="zh-CN" dirty="0"/>
          </a:p>
          <a:p>
            <a:pPr lvl="1"/>
            <a:r>
              <a:rPr lang="en-US" altLang="zh-CN" dirty="0"/>
              <a:t>Oracle</a:t>
            </a:r>
            <a:r>
              <a:rPr lang="zh-CN" altLang="en-US" dirty="0"/>
              <a:t>临时表分为事务级临时表和会话级临时表</a:t>
            </a:r>
            <a:endParaRPr lang="en-US" altLang="zh-CN" dirty="0"/>
          </a:p>
          <a:p>
            <a:pPr lvl="2"/>
            <a:r>
              <a:rPr lang="zh-CN" altLang="en-US" dirty="0"/>
              <a:t>事务级临时表的数据只保存在事务的生命周期中</a:t>
            </a:r>
            <a:endParaRPr lang="en-US" altLang="zh-CN" dirty="0"/>
          </a:p>
          <a:p>
            <a:pPr lvl="2"/>
            <a:r>
              <a:rPr lang="zh-CN" altLang="en-US" dirty="0"/>
              <a:t>会话级临时表能支持会话的完整生命周期</a:t>
            </a:r>
            <a:endParaRPr lang="en-US" altLang="zh-CN" dirty="0"/>
          </a:p>
          <a:p>
            <a:pPr lvl="1"/>
            <a:r>
              <a:rPr lang="zh-CN" altLang="en-US" dirty="0"/>
              <a:t>这两种级别的临时表，</a:t>
            </a:r>
            <a:r>
              <a:rPr lang="en-US" altLang="zh-CN" dirty="0" err="1"/>
              <a:t>openGauss</a:t>
            </a:r>
            <a:r>
              <a:rPr lang="zh-CN" altLang="en-US" dirty="0"/>
              <a:t>都可以支持</a:t>
            </a:r>
          </a:p>
          <a:p>
            <a:r>
              <a:rPr lang="zh-CN" altLang="en-US" kern="0" dirty="0"/>
              <a:t>表压缩</a:t>
            </a:r>
            <a:endParaRPr lang="en-US" altLang="zh-CN" kern="0" dirty="0">
              <a:latin typeface="Times New Roman" pitchFamily="18" charset="0"/>
              <a:cs typeface="Times New Roman" pitchFamily="18" charset="0"/>
            </a:endParaRPr>
          </a:p>
          <a:p>
            <a:pPr lvl="1"/>
            <a:r>
              <a:rPr lang="zh-CN" altLang="en-US" kern="0" dirty="0"/>
              <a:t>对表数据进行压缩，达到节省空间的目的</a:t>
            </a:r>
            <a:endParaRPr lang="en-US" altLang="zh-CN" kern="0" dirty="0"/>
          </a:p>
          <a:p>
            <a:pPr lvl="1"/>
            <a:r>
              <a:rPr lang="zh-CN" altLang="en-US" kern="0" dirty="0"/>
              <a:t>压缩对于数据装载和</a:t>
            </a:r>
            <a:r>
              <a:rPr lang="en-US" altLang="zh-CN" kern="0" dirty="0"/>
              <a:t>DML</a:t>
            </a:r>
            <a:r>
              <a:rPr lang="zh-CN" altLang="en-US" kern="0" dirty="0"/>
              <a:t>操作有一定的</a:t>
            </a:r>
            <a:r>
              <a:rPr lang="en-US" altLang="zh-CN" kern="0" dirty="0"/>
              <a:t>CPU</a:t>
            </a:r>
            <a:r>
              <a:rPr lang="zh-CN" altLang="en-US" kern="0" dirty="0"/>
              <a:t>消耗</a:t>
            </a:r>
            <a:endParaRPr lang="en-US" altLang="zh-CN" kern="0" dirty="0"/>
          </a:p>
          <a:p>
            <a:pPr lvl="1"/>
            <a:r>
              <a:rPr lang="en-US" altLang="zh-CN" kern="0" dirty="0"/>
              <a:t>Oracle</a:t>
            </a:r>
            <a:r>
              <a:rPr lang="zh-CN" altLang="en-US" kern="0" dirty="0"/>
              <a:t>常用的压缩方式有两种</a:t>
            </a:r>
            <a:endParaRPr lang="en-US" altLang="zh-CN" kern="0" dirty="0"/>
          </a:p>
          <a:p>
            <a:pPr lvl="2"/>
            <a:r>
              <a:rPr lang="zh-CN" altLang="en-US" kern="0" dirty="0"/>
              <a:t>基础压缩，</a:t>
            </a:r>
            <a:r>
              <a:rPr lang="en-US" altLang="zh-CN" kern="0" dirty="0"/>
              <a:t>OLTP</a:t>
            </a:r>
            <a:r>
              <a:rPr lang="zh-CN" altLang="en-US" kern="0" dirty="0"/>
              <a:t>压缩</a:t>
            </a:r>
            <a:endParaRPr lang="en-US" altLang="zh-CN" kern="0" dirty="0"/>
          </a:p>
        </p:txBody>
      </p:sp>
      <p:sp>
        <p:nvSpPr>
          <p:cNvPr id="4" name="日期占位符 3">
            <a:extLst>
              <a:ext uri="{FF2B5EF4-FFF2-40B4-BE49-F238E27FC236}">
                <a16:creationId xmlns:a16="http://schemas.microsoft.com/office/drawing/2014/main" id="{F51BF00B-9100-4E62-A51D-31B0FF716859}"/>
              </a:ext>
            </a:extLst>
          </p:cNvPr>
          <p:cNvSpPr>
            <a:spLocks noGrp="1"/>
          </p:cNvSpPr>
          <p:nvPr>
            <p:ph type="dt" sz="half" idx="10"/>
          </p:nvPr>
        </p:nvSpPr>
        <p:spPr/>
        <p:txBody>
          <a:bodyPr/>
          <a:lstStyle/>
          <a:p>
            <a:fld id="{A6844142-19D0-4D8B-98B7-ACBA9C9CE4DC}" type="datetime1">
              <a:rPr lang="zh-CN" altLang="en-US" smtClean="0"/>
              <a:t>2021/11/22</a:t>
            </a:fld>
            <a:endParaRPr lang="zh-CN" altLang="en-US" dirty="0"/>
          </a:p>
        </p:txBody>
      </p:sp>
      <p:sp>
        <p:nvSpPr>
          <p:cNvPr id="5" name="灯片编号占位符 4">
            <a:extLst>
              <a:ext uri="{FF2B5EF4-FFF2-40B4-BE49-F238E27FC236}">
                <a16:creationId xmlns:a16="http://schemas.microsoft.com/office/drawing/2014/main" id="{AC917D50-5D31-4648-BFC0-DABBB631DD94}"/>
              </a:ext>
            </a:extLst>
          </p:cNvPr>
          <p:cNvSpPr>
            <a:spLocks noGrp="1"/>
          </p:cNvSpPr>
          <p:nvPr>
            <p:ph type="sldNum" sz="quarter" idx="12"/>
          </p:nvPr>
        </p:nvSpPr>
        <p:spPr/>
        <p:txBody>
          <a:bodyPr/>
          <a:lstStyle/>
          <a:p>
            <a:fld id="{47C4BD23-150C-4A56-8E66-9482A3FB2E80}" type="slidenum">
              <a:rPr lang="zh-CN" altLang="en-US" smtClean="0"/>
              <a:pPr/>
              <a:t>45</a:t>
            </a:fld>
            <a:endParaRPr lang="zh-CN" altLang="en-US" dirty="0"/>
          </a:p>
        </p:txBody>
      </p:sp>
    </p:spTree>
    <p:extLst>
      <p:ext uri="{BB962C8B-B14F-4D97-AF65-F5344CB8AC3E}">
        <p14:creationId xmlns:p14="http://schemas.microsoft.com/office/powerpoint/2010/main" val="108872354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29B2FD-1D2B-4853-81B9-253645EA525D}"/>
              </a:ext>
            </a:extLst>
          </p:cNvPr>
          <p:cNvSpPr>
            <a:spLocks noGrp="1"/>
          </p:cNvSpPr>
          <p:nvPr>
            <p:ph type="title"/>
          </p:nvPr>
        </p:nvSpPr>
        <p:spPr/>
        <p:txBody>
          <a:bodyPr/>
          <a:lstStyle/>
          <a:p>
            <a:r>
              <a:rPr lang="en-US" altLang="zh-CN" dirty="0"/>
              <a:t>Files Organization in Oracle and </a:t>
            </a:r>
            <a:r>
              <a:rPr lang="en-US" altLang="zh-CN" dirty="0" err="1"/>
              <a:t>OpenGauss</a:t>
            </a:r>
            <a:endParaRPr lang="zh-CN" altLang="en-US" dirty="0"/>
          </a:p>
        </p:txBody>
      </p:sp>
      <p:sp>
        <p:nvSpPr>
          <p:cNvPr id="3" name="内容占位符 2">
            <a:extLst>
              <a:ext uri="{FF2B5EF4-FFF2-40B4-BE49-F238E27FC236}">
                <a16:creationId xmlns:a16="http://schemas.microsoft.com/office/drawing/2014/main" id="{1EF05FEA-41A5-4EC0-A54C-B75315E7C779}"/>
              </a:ext>
            </a:extLst>
          </p:cNvPr>
          <p:cNvSpPr>
            <a:spLocks noGrp="1"/>
          </p:cNvSpPr>
          <p:nvPr>
            <p:ph idx="1"/>
          </p:nvPr>
        </p:nvSpPr>
        <p:spPr/>
        <p:txBody>
          <a:bodyPr>
            <a:normAutofit fontScale="92500" lnSpcReduction="20000"/>
          </a:bodyPr>
          <a:lstStyle/>
          <a:p>
            <a:pPr>
              <a:lnSpc>
                <a:spcPct val="120000"/>
              </a:lnSpc>
              <a:spcBef>
                <a:spcPts val="600"/>
              </a:spcBef>
            </a:pPr>
            <a:r>
              <a:rPr lang="zh-CN" altLang="en-US" dirty="0"/>
              <a:t>索引组织表</a:t>
            </a:r>
            <a:endParaRPr lang="en-US" altLang="zh-CN" dirty="0">
              <a:latin typeface="Times New Roman" pitchFamily="18" charset="0"/>
              <a:cs typeface="Times New Roman" pitchFamily="18" charset="0"/>
            </a:endParaRPr>
          </a:p>
          <a:p>
            <a:pPr lvl="1">
              <a:lnSpc>
                <a:spcPct val="120000"/>
              </a:lnSpc>
              <a:spcBef>
                <a:spcPts val="600"/>
              </a:spcBef>
            </a:pPr>
            <a:r>
              <a:rPr lang="zh-CN" altLang="en-US" dirty="0"/>
              <a:t>以索引的方式保存表的数据，表中数据根据主键顺序进行存储排列，提高了访问的速度</a:t>
            </a:r>
            <a:endParaRPr lang="en-US" altLang="zh-CN" dirty="0"/>
          </a:p>
          <a:p>
            <a:pPr lvl="1">
              <a:lnSpc>
                <a:spcPct val="120000"/>
              </a:lnSpc>
              <a:spcBef>
                <a:spcPts val="600"/>
              </a:spcBef>
            </a:pPr>
            <a:r>
              <a:rPr lang="zh-CN" altLang="en-US" dirty="0"/>
              <a:t>缺点</a:t>
            </a:r>
            <a:endParaRPr lang="en-US" altLang="zh-CN" dirty="0"/>
          </a:p>
          <a:p>
            <a:pPr lvl="2">
              <a:lnSpc>
                <a:spcPct val="120000"/>
              </a:lnSpc>
              <a:spcBef>
                <a:spcPts val="600"/>
              </a:spcBef>
            </a:pPr>
            <a:r>
              <a:rPr lang="zh-CN" altLang="en-US" dirty="0"/>
              <a:t>索引块保存所有的字段的信息，需要更多的叶子页面保存数据，数据量较大的时候会造成访问效率降低</a:t>
            </a:r>
            <a:endParaRPr lang="en-US" altLang="zh-CN" dirty="0"/>
          </a:p>
          <a:p>
            <a:pPr lvl="2">
              <a:lnSpc>
                <a:spcPct val="120000"/>
              </a:lnSpc>
              <a:spcBef>
                <a:spcPts val="600"/>
              </a:spcBef>
            </a:pPr>
            <a:r>
              <a:rPr lang="zh-CN" altLang="en-US" dirty="0"/>
              <a:t>如果主键频繁修改，对应的行也就需要磁盘位置频繁修改，行需要在不同的块之间相互移动</a:t>
            </a:r>
            <a:endParaRPr lang="en-US" altLang="zh-CN" dirty="0">
              <a:latin typeface="Times New Roman" pitchFamily="18" charset="0"/>
              <a:cs typeface="Times New Roman" pitchFamily="18" charset="0"/>
            </a:endParaRPr>
          </a:p>
          <a:p>
            <a:pPr lvl="1">
              <a:lnSpc>
                <a:spcPct val="120000"/>
              </a:lnSpc>
              <a:spcBef>
                <a:spcPts val="600"/>
              </a:spcBef>
            </a:pPr>
            <a:r>
              <a:rPr lang="zh-CN" altLang="en-US" dirty="0"/>
              <a:t>使用索引组织表</a:t>
            </a:r>
            <a:endParaRPr lang="en-US" altLang="zh-CN" dirty="0"/>
          </a:p>
          <a:p>
            <a:pPr lvl="2">
              <a:lnSpc>
                <a:spcPct val="120000"/>
              </a:lnSpc>
              <a:spcBef>
                <a:spcPts val="600"/>
              </a:spcBef>
            </a:pPr>
            <a:r>
              <a:rPr lang="zh-CN" altLang="en-US" dirty="0"/>
              <a:t>表的宽度（即一行的数据长度）有限</a:t>
            </a:r>
            <a:endParaRPr lang="en-US" altLang="zh-CN" dirty="0"/>
          </a:p>
          <a:p>
            <a:pPr lvl="2">
              <a:lnSpc>
                <a:spcPct val="120000"/>
              </a:lnSpc>
              <a:spcBef>
                <a:spcPts val="600"/>
              </a:spcBef>
            </a:pPr>
            <a:r>
              <a:rPr lang="zh-CN" altLang="en-US" dirty="0"/>
              <a:t>表的主键不会或极少更改</a:t>
            </a:r>
            <a:endParaRPr lang="en-US" altLang="zh-CN" dirty="0"/>
          </a:p>
          <a:p>
            <a:pPr lvl="2">
              <a:lnSpc>
                <a:spcPct val="120000"/>
              </a:lnSpc>
              <a:spcBef>
                <a:spcPts val="600"/>
              </a:spcBef>
            </a:pPr>
            <a:r>
              <a:rPr lang="zh-CN" altLang="en-US" dirty="0"/>
              <a:t>表主要用于查询，</a:t>
            </a:r>
            <a:r>
              <a:rPr lang="en-US" altLang="zh-CN" dirty="0"/>
              <a:t>DML</a:t>
            </a:r>
            <a:r>
              <a:rPr lang="zh-CN" altLang="en-US" dirty="0"/>
              <a:t>操作较少</a:t>
            </a:r>
            <a:endParaRPr lang="en-US" altLang="zh-CN" dirty="0"/>
          </a:p>
          <a:p>
            <a:pPr lvl="2">
              <a:lnSpc>
                <a:spcPct val="120000"/>
              </a:lnSpc>
              <a:spcBef>
                <a:spcPts val="600"/>
              </a:spcBef>
            </a:pPr>
            <a:r>
              <a:rPr lang="zh-CN" altLang="en-US" dirty="0"/>
              <a:t>大部分的业务需求是根据主键查询行中其它列上的信息</a:t>
            </a:r>
            <a:endParaRPr lang="en-US" altLang="zh-CN" dirty="0"/>
          </a:p>
          <a:p>
            <a:pPr lvl="1">
              <a:lnSpc>
                <a:spcPct val="120000"/>
              </a:lnSpc>
              <a:spcBef>
                <a:spcPts val="600"/>
              </a:spcBef>
            </a:pPr>
            <a:r>
              <a:rPr lang="en-US" altLang="zh-CN" dirty="0" err="1">
                <a:solidFill>
                  <a:srgbClr val="FF0000"/>
                </a:solidFill>
              </a:rPr>
              <a:t>openGauss</a:t>
            </a:r>
            <a:r>
              <a:rPr lang="zh-CN" altLang="en-US" dirty="0">
                <a:solidFill>
                  <a:srgbClr val="FF0000"/>
                </a:solidFill>
              </a:rPr>
              <a:t>目前版本不支持索引组织表</a:t>
            </a:r>
            <a:r>
              <a:rPr lang="zh-CN" altLang="en-US" dirty="0"/>
              <a:t>，对于应用程序来说，索引组织表的使用方式与堆表并无差异</a:t>
            </a:r>
            <a:endParaRPr lang="en-US" altLang="zh-CN" dirty="0"/>
          </a:p>
          <a:p>
            <a:endParaRPr lang="zh-CN" altLang="en-US" dirty="0"/>
          </a:p>
        </p:txBody>
      </p:sp>
      <p:sp>
        <p:nvSpPr>
          <p:cNvPr id="4" name="日期占位符 3">
            <a:extLst>
              <a:ext uri="{FF2B5EF4-FFF2-40B4-BE49-F238E27FC236}">
                <a16:creationId xmlns:a16="http://schemas.microsoft.com/office/drawing/2014/main" id="{E3BA687D-4A51-40F1-B51F-5EFFA32492E8}"/>
              </a:ext>
            </a:extLst>
          </p:cNvPr>
          <p:cNvSpPr>
            <a:spLocks noGrp="1"/>
          </p:cNvSpPr>
          <p:nvPr>
            <p:ph type="dt" sz="half" idx="10"/>
          </p:nvPr>
        </p:nvSpPr>
        <p:spPr/>
        <p:txBody>
          <a:bodyPr/>
          <a:lstStyle/>
          <a:p>
            <a:fld id="{A1C286E9-5BA9-42AB-82B7-D6EE2117EC9B}" type="datetime1">
              <a:rPr lang="zh-CN" altLang="en-US" smtClean="0"/>
              <a:t>2021/11/22</a:t>
            </a:fld>
            <a:endParaRPr lang="zh-CN" altLang="en-US" dirty="0"/>
          </a:p>
        </p:txBody>
      </p:sp>
      <p:sp>
        <p:nvSpPr>
          <p:cNvPr id="5" name="灯片编号占位符 4">
            <a:extLst>
              <a:ext uri="{FF2B5EF4-FFF2-40B4-BE49-F238E27FC236}">
                <a16:creationId xmlns:a16="http://schemas.microsoft.com/office/drawing/2014/main" id="{F4183107-DA3F-4186-8B2D-261833A11B21}"/>
              </a:ext>
            </a:extLst>
          </p:cNvPr>
          <p:cNvSpPr>
            <a:spLocks noGrp="1"/>
          </p:cNvSpPr>
          <p:nvPr>
            <p:ph type="sldNum" sz="quarter" idx="12"/>
          </p:nvPr>
        </p:nvSpPr>
        <p:spPr/>
        <p:txBody>
          <a:bodyPr/>
          <a:lstStyle/>
          <a:p>
            <a:fld id="{47C4BD23-150C-4A56-8E66-9482A3FB2E80}" type="slidenum">
              <a:rPr lang="zh-CN" altLang="en-US" smtClean="0"/>
              <a:pPr/>
              <a:t>46</a:t>
            </a:fld>
            <a:endParaRPr lang="zh-CN" altLang="en-US" dirty="0"/>
          </a:p>
        </p:txBody>
      </p:sp>
    </p:spTree>
    <p:extLst>
      <p:ext uri="{BB962C8B-B14F-4D97-AF65-F5344CB8AC3E}">
        <p14:creationId xmlns:p14="http://schemas.microsoft.com/office/powerpoint/2010/main" val="72759704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306937-A25B-4C9C-A374-4B7A34F9A049}"/>
              </a:ext>
            </a:extLst>
          </p:cNvPr>
          <p:cNvSpPr>
            <a:spLocks noGrp="1"/>
          </p:cNvSpPr>
          <p:nvPr>
            <p:ph type="title"/>
          </p:nvPr>
        </p:nvSpPr>
        <p:spPr/>
        <p:txBody>
          <a:bodyPr/>
          <a:lstStyle/>
          <a:p>
            <a:r>
              <a:rPr lang="en-US" altLang="zh-CN" dirty="0"/>
              <a:t>Files Organization in Oracle and </a:t>
            </a:r>
            <a:r>
              <a:rPr lang="en-US" altLang="zh-CN" dirty="0" err="1"/>
              <a:t>OpenGauss</a:t>
            </a:r>
            <a:endParaRPr lang="zh-CN" altLang="en-US" dirty="0"/>
          </a:p>
        </p:txBody>
      </p:sp>
      <p:sp>
        <p:nvSpPr>
          <p:cNvPr id="3" name="内容占位符 2">
            <a:extLst>
              <a:ext uri="{FF2B5EF4-FFF2-40B4-BE49-F238E27FC236}">
                <a16:creationId xmlns:a16="http://schemas.microsoft.com/office/drawing/2014/main" id="{3F61EC34-E4C9-4463-BBBB-9372CB690B8B}"/>
              </a:ext>
            </a:extLst>
          </p:cNvPr>
          <p:cNvSpPr>
            <a:spLocks noGrp="1"/>
          </p:cNvSpPr>
          <p:nvPr>
            <p:ph idx="1"/>
          </p:nvPr>
        </p:nvSpPr>
        <p:spPr/>
        <p:txBody>
          <a:bodyPr/>
          <a:lstStyle/>
          <a:p>
            <a:r>
              <a:rPr lang="zh-CN" altLang="en-US" dirty="0"/>
              <a:t>簇表</a:t>
            </a:r>
            <a:endParaRPr lang="en-US" altLang="zh-CN" dirty="0">
              <a:latin typeface="Times New Roman" pitchFamily="18" charset="0"/>
              <a:cs typeface="Times New Roman" pitchFamily="18" charset="0"/>
            </a:endParaRPr>
          </a:p>
          <a:p>
            <a:pPr lvl="1"/>
            <a:r>
              <a:rPr lang="zh-CN" altLang="en-US" dirty="0"/>
              <a:t>簇表也称为</a:t>
            </a:r>
            <a:r>
              <a:rPr lang="en-US" altLang="zh-CN" dirty="0"/>
              <a:t>Cluster</a:t>
            </a:r>
            <a:r>
              <a:rPr lang="zh-CN" altLang="en-US" dirty="0"/>
              <a:t>，在没有数据表和索引的时候，</a:t>
            </a:r>
            <a:r>
              <a:rPr lang="en-US" altLang="zh-CN" dirty="0"/>
              <a:t>Cluster</a:t>
            </a:r>
            <a:r>
              <a:rPr lang="zh-CN" altLang="en-US" dirty="0"/>
              <a:t>段是可以单独存在的</a:t>
            </a:r>
            <a:endParaRPr lang="en-US" altLang="zh-CN" dirty="0"/>
          </a:p>
          <a:p>
            <a:pPr lvl="1"/>
            <a:r>
              <a:rPr lang="zh-CN" altLang="en-US" dirty="0"/>
              <a:t>依据一定的规则，如连接键（</a:t>
            </a:r>
            <a:r>
              <a:rPr lang="en-US" altLang="zh-CN" dirty="0"/>
              <a:t>Join Key</a:t>
            </a:r>
            <a:r>
              <a:rPr lang="zh-CN" altLang="en-US" dirty="0"/>
              <a:t>），可以将多个数据表数据保存在同一个段中。并且依据一定场景实现快速检索连接</a:t>
            </a:r>
          </a:p>
          <a:p>
            <a:pPr lvl="1"/>
            <a:r>
              <a:rPr lang="zh-CN" altLang="en-US" dirty="0"/>
              <a:t>在</a:t>
            </a:r>
            <a:r>
              <a:rPr lang="en-US" altLang="zh-CN" dirty="0" err="1"/>
              <a:t>openGauss</a:t>
            </a:r>
            <a:r>
              <a:rPr lang="zh-CN" altLang="en-US" dirty="0"/>
              <a:t>中，无法兼容此功能</a:t>
            </a:r>
          </a:p>
        </p:txBody>
      </p:sp>
      <p:sp>
        <p:nvSpPr>
          <p:cNvPr id="4" name="日期占位符 3">
            <a:extLst>
              <a:ext uri="{FF2B5EF4-FFF2-40B4-BE49-F238E27FC236}">
                <a16:creationId xmlns:a16="http://schemas.microsoft.com/office/drawing/2014/main" id="{1A2A2ADB-68B6-479E-BF35-EC723CBAE19D}"/>
              </a:ext>
            </a:extLst>
          </p:cNvPr>
          <p:cNvSpPr>
            <a:spLocks noGrp="1"/>
          </p:cNvSpPr>
          <p:nvPr>
            <p:ph type="dt" sz="half" idx="10"/>
          </p:nvPr>
        </p:nvSpPr>
        <p:spPr/>
        <p:txBody>
          <a:bodyPr/>
          <a:lstStyle/>
          <a:p>
            <a:fld id="{24671471-82BA-49C4-AB99-CA5964B54DB8}" type="datetime1">
              <a:rPr lang="zh-CN" altLang="en-US" smtClean="0"/>
              <a:t>2021/11/22</a:t>
            </a:fld>
            <a:endParaRPr lang="zh-CN" altLang="en-US" dirty="0"/>
          </a:p>
        </p:txBody>
      </p:sp>
      <p:sp>
        <p:nvSpPr>
          <p:cNvPr id="5" name="灯片编号占位符 4">
            <a:extLst>
              <a:ext uri="{FF2B5EF4-FFF2-40B4-BE49-F238E27FC236}">
                <a16:creationId xmlns:a16="http://schemas.microsoft.com/office/drawing/2014/main" id="{6E9B05C2-12CF-44B7-8F11-A9ACD1BA5D1D}"/>
              </a:ext>
            </a:extLst>
          </p:cNvPr>
          <p:cNvSpPr>
            <a:spLocks noGrp="1"/>
          </p:cNvSpPr>
          <p:nvPr>
            <p:ph type="sldNum" sz="quarter" idx="12"/>
          </p:nvPr>
        </p:nvSpPr>
        <p:spPr/>
        <p:txBody>
          <a:bodyPr/>
          <a:lstStyle/>
          <a:p>
            <a:fld id="{47C4BD23-150C-4A56-8E66-9482A3FB2E80}" type="slidenum">
              <a:rPr lang="zh-CN" altLang="en-US" smtClean="0"/>
              <a:pPr/>
              <a:t>47</a:t>
            </a:fld>
            <a:endParaRPr lang="zh-CN" altLang="en-US" dirty="0"/>
          </a:p>
        </p:txBody>
      </p:sp>
    </p:spTree>
    <p:extLst>
      <p:ext uri="{BB962C8B-B14F-4D97-AF65-F5344CB8AC3E}">
        <p14:creationId xmlns:p14="http://schemas.microsoft.com/office/powerpoint/2010/main" val="308247355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EBBDF4-B9B8-4595-8794-5D5164EBF10B}"/>
              </a:ext>
            </a:extLst>
          </p:cNvPr>
          <p:cNvSpPr>
            <a:spLocks noGrp="1"/>
          </p:cNvSpPr>
          <p:nvPr>
            <p:ph type="title"/>
          </p:nvPr>
        </p:nvSpPr>
        <p:spPr/>
        <p:txBody>
          <a:bodyPr/>
          <a:lstStyle/>
          <a:p>
            <a:r>
              <a:rPr lang="en-US" altLang="zh-CN" dirty="0"/>
              <a:t>Files Organization in Oracle and </a:t>
            </a:r>
            <a:r>
              <a:rPr lang="en-US" altLang="zh-CN" dirty="0" err="1"/>
              <a:t>OpenGauss</a:t>
            </a:r>
            <a:endParaRPr lang="zh-CN" altLang="en-US" dirty="0"/>
          </a:p>
        </p:txBody>
      </p:sp>
      <p:sp>
        <p:nvSpPr>
          <p:cNvPr id="3" name="内容占位符 2">
            <a:extLst>
              <a:ext uri="{FF2B5EF4-FFF2-40B4-BE49-F238E27FC236}">
                <a16:creationId xmlns:a16="http://schemas.microsoft.com/office/drawing/2014/main" id="{694361FF-3352-41BC-9DEF-31AA654CD758}"/>
              </a:ext>
            </a:extLst>
          </p:cNvPr>
          <p:cNvSpPr>
            <a:spLocks noGrp="1"/>
          </p:cNvSpPr>
          <p:nvPr>
            <p:ph idx="1"/>
          </p:nvPr>
        </p:nvSpPr>
        <p:spPr/>
        <p:txBody>
          <a:bodyPr/>
          <a:lstStyle/>
          <a:p>
            <a:r>
              <a:rPr lang="zh-CN" altLang="en-US" dirty="0"/>
              <a:t>分区表</a:t>
            </a:r>
            <a:endParaRPr lang="en-US" altLang="zh-CN" dirty="0">
              <a:latin typeface="Times New Roman" pitchFamily="18" charset="0"/>
              <a:cs typeface="Times New Roman" pitchFamily="18" charset="0"/>
            </a:endParaRPr>
          </a:p>
          <a:p>
            <a:pPr lvl="1"/>
            <a:r>
              <a:rPr lang="zh-CN" altLang="en-US" dirty="0"/>
              <a:t>将一个大表按照一定的规则分解成多张具有独立存储空间的实体表。对于应用来说，逻辑上只有一个表，但在物理上这个表由多个物理分区组成</a:t>
            </a:r>
            <a:endParaRPr lang="en-US" altLang="zh-CN" dirty="0"/>
          </a:p>
          <a:p>
            <a:pPr lvl="2"/>
            <a:r>
              <a:rPr lang="zh-CN" altLang="en-US" dirty="0"/>
              <a:t>每个分区都是一个独立的对象，可以独自处理，也可以作为一个更大对象的一部分进行处理</a:t>
            </a:r>
            <a:endParaRPr lang="en-US" altLang="zh-CN" dirty="0"/>
          </a:p>
          <a:p>
            <a:pPr lvl="1"/>
            <a:r>
              <a:rPr lang="zh-CN" altLang="en-US" dirty="0"/>
              <a:t>分为范围分区、列表分区、哈希分区，复合分区</a:t>
            </a:r>
            <a:endParaRPr lang="en-US" altLang="zh-CN" dirty="0"/>
          </a:p>
          <a:p>
            <a:pPr lvl="1"/>
            <a:r>
              <a:rPr lang="zh-CN" altLang="en-US" dirty="0"/>
              <a:t>范围分区</a:t>
            </a:r>
            <a:endParaRPr lang="en-US" altLang="zh-CN" dirty="0"/>
          </a:p>
          <a:p>
            <a:pPr lvl="2"/>
            <a:r>
              <a:rPr lang="zh-CN" altLang="en-US" dirty="0"/>
              <a:t>对数据表中的某个值的范围进行分区，根据某个值的范围，决定将该数据存储在哪个分区上</a:t>
            </a:r>
            <a:endParaRPr lang="en-US" altLang="zh-CN" dirty="0"/>
          </a:p>
          <a:p>
            <a:pPr lvl="2"/>
            <a:r>
              <a:rPr lang="zh-CN" altLang="en-US" dirty="0"/>
              <a:t>如根据序号分区，根据业务记录的创建日期进行分区</a:t>
            </a:r>
            <a:endParaRPr lang="en-US" altLang="zh-CN" dirty="0"/>
          </a:p>
          <a:p>
            <a:pPr lvl="1"/>
            <a:r>
              <a:rPr lang="zh-CN" altLang="en-US" dirty="0"/>
              <a:t>列表分区</a:t>
            </a:r>
            <a:endParaRPr lang="en-US" altLang="zh-CN" dirty="0"/>
          </a:p>
          <a:p>
            <a:pPr lvl="2"/>
            <a:r>
              <a:rPr lang="zh-CN" altLang="en-US" dirty="0"/>
              <a:t>根据所有可能的值，指定应该插入相应的分区</a:t>
            </a:r>
            <a:endParaRPr lang="en-US" altLang="zh-CN" dirty="0"/>
          </a:p>
          <a:p>
            <a:endParaRPr lang="zh-CN" altLang="en-US" dirty="0"/>
          </a:p>
        </p:txBody>
      </p:sp>
      <p:sp>
        <p:nvSpPr>
          <p:cNvPr id="4" name="日期占位符 3">
            <a:extLst>
              <a:ext uri="{FF2B5EF4-FFF2-40B4-BE49-F238E27FC236}">
                <a16:creationId xmlns:a16="http://schemas.microsoft.com/office/drawing/2014/main" id="{0920893E-DB63-4871-9F85-738EBE30944B}"/>
              </a:ext>
            </a:extLst>
          </p:cNvPr>
          <p:cNvSpPr>
            <a:spLocks noGrp="1"/>
          </p:cNvSpPr>
          <p:nvPr>
            <p:ph type="dt" sz="half" idx="10"/>
          </p:nvPr>
        </p:nvSpPr>
        <p:spPr/>
        <p:txBody>
          <a:bodyPr/>
          <a:lstStyle/>
          <a:p>
            <a:fld id="{3F09A237-70A0-48D4-9561-8F5F03BC85D8}" type="datetime1">
              <a:rPr lang="zh-CN" altLang="en-US" smtClean="0"/>
              <a:t>2021/11/22</a:t>
            </a:fld>
            <a:endParaRPr lang="zh-CN" altLang="en-US" dirty="0"/>
          </a:p>
        </p:txBody>
      </p:sp>
      <p:sp>
        <p:nvSpPr>
          <p:cNvPr id="5" name="灯片编号占位符 4">
            <a:extLst>
              <a:ext uri="{FF2B5EF4-FFF2-40B4-BE49-F238E27FC236}">
                <a16:creationId xmlns:a16="http://schemas.microsoft.com/office/drawing/2014/main" id="{1421930F-BE6A-442E-A5F9-18B138E04052}"/>
              </a:ext>
            </a:extLst>
          </p:cNvPr>
          <p:cNvSpPr>
            <a:spLocks noGrp="1"/>
          </p:cNvSpPr>
          <p:nvPr>
            <p:ph type="sldNum" sz="quarter" idx="12"/>
          </p:nvPr>
        </p:nvSpPr>
        <p:spPr/>
        <p:txBody>
          <a:bodyPr/>
          <a:lstStyle/>
          <a:p>
            <a:fld id="{47C4BD23-150C-4A56-8E66-9482A3FB2E80}" type="slidenum">
              <a:rPr lang="zh-CN" altLang="en-US" smtClean="0"/>
              <a:pPr/>
              <a:t>48</a:t>
            </a:fld>
            <a:endParaRPr lang="zh-CN" altLang="en-US" dirty="0"/>
          </a:p>
        </p:txBody>
      </p:sp>
    </p:spTree>
    <p:extLst>
      <p:ext uri="{BB962C8B-B14F-4D97-AF65-F5344CB8AC3E}">
        <p14:creationId xmlns:p14="http://schemas.microsoft.com/office/powerpoint/2010/main" val="212449999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107E239F-2C79-499D-9242-78C039EC513B}"/>
              </a:ext>
            </a:extLst>
          </p:cNvPr>
          <p:cNvSpPr>
            <a:spLocks noGrp="1"/>
          </p:cNvSpPr>
          <p:nvPr>
            <p:ph type="sldNum" sz="quarter" idx="12"/>
          </p:nvPr>
        </p:nvSpPr>
        <p:spPr/>
        <p:txBody>
          <a:bodyPr/>
          <a:lstStyle/>
          <a:p>
            <a:fld id="{47C4BD23-150C-4A56-8E66-9482A3FB2E80}" type="slidenum">
              <a:rPr lang="zh-CN" altLang="en-US" smtClean="0"/>
              <a:t>49</a:t>
            </a:fld>
            <a:endParaRPr lang="zh-CN" altLang="en-US"/>
          </a:p>
        </p:txBody>
      </p:sp>
      <p:sp>
        <p:nvSpPr>
          <p:cNvPr id="4" name="日期占位符 3">
            <a:extLst>
              <a:ext uri="{FF2B5EF4-FFF2-40B4-BE49-F238E27FC236}">
                <a16:creationId xmlns:a16="http://schemas.microsoft.com/office/drawing/2014/main" id="{4778845B-66D0-4FA1-82D9-33EAE743A07F}"/>
              </a:ext>
            </a:extLst>
          </p:cNvPr>
          <p:cNvSpPr>
            <a:spLocks noGrp="1"/>
          </p:cNvSpPr>
          <p:nvPr>
            <p:ph type="dt" sz="half" idx="10"/>
          </p:nvPr>
        </p:nvSpPr>
        <p:spPr/>
        <p:txBody>
          <a:bodyPr/>
          <a:lstStyle/>
          <a:p>
            <a:fld id="{354B23D0-1FD9-42EF-9E60-D5017976C09C}" type="datetime1">
              <a:rPr lang="zh-CN" altLang="en-US" smtClean="0"/>
              <a:t>2021/11/22</a:t>
            </a:fld>
            <a:endParaRPr lang="zh-CN" altLang="en-US" dirty="0"/>
          </a:p>
        </p:txBody>
      </p:sp>
      <p:sp>
        <p:nvSpPr>
          <p:cNvPr id="6" name="文本框 5">
            <a:extLst>
              <a:ext uri="{FF2B5EF4-FFF2-40B4-BE49-F238E27FC236}">
                <a16:creationId xmlns:a16="http://schemas.microsoft.com/office/drawing/2014/main" id="{1F887872-0986-43D8-8995-5844A4CE4BAE}"/>
              </a:ext>
            </a:extLst>
          </p:cNvPr>
          <p:cNvSpPr txBox="1"/>
          <p:nvPr/>
        </p:nvSpPr>
        <p:spPr>
          <a:xfrm>
            <a:off x="924560" y="305068"/>
            <a:ext cx="8285480" cy="6169381"/>
          </a:xfrm>
          <a:prstGeom prst="rect">
            <a:avLst/>
          </a:prstGeom>
          <a:noFill/>
        </p:spPr>
        <p:txBody>
          <a:bodyPr wrap="square">
            <a:spAutoFit/>
          </a:bodyPr>
          <a:lstStyle/>
          <a:p>
            <a:pPr>
              <a:lnSpc>
                <a:spcPct val="110000"/>
              </a:lnSpc>
            </a:pPr>
            <a:r>
              <a:rPr lang="zh-CN" altLang="en-US" sz="2000" dirty="0">
                <a:solidFill>
                  <a:srgbClr val="FF0000"/>
                </a:solidFill>
                <a:ea typeface="微软雅黑 Light" panose="020B0502040204020203" pitchFamily="34" charset="-122"/>
              </a:rPr>
              <a:t>范围分区</a:t>
            </a:r>
            <a:r>
              <a:rPr lang="zh-CN" altLang="en-US" sz="2000" dirty="0">
                <a:ea typeface="微软雅黑 Light" panose="020B0502040204020203" pitchFamily="34" charset="-122"/>
              </a:rPr>
              <a:t>：</a:t>
            </a:r>
            <a:endParaRPr lang="en-US" altLang="zh-CN" sz="2000" dirty="0">
              <a:ea typeface="微软雅黑 Light" panose="020B0502040204020203" pitchFamily="34" charset="-122"/>
            </a:endParaRPr>
          </a:p>
          <a:p>
            <a:pPr>
              <a:lnSpc>
                <a:spcPct val="110000"/>
              </a:lnSpc>
            </a:pPr>
            <a:r>
              <a:rPr lang="en-US" altLang="zh-CN" sz="2000" dirty="0" err="1">
                <a:ea typeface="微软雅黑 Light" panose="020B0502040204020203" pitchFamily="34" charset="-122"/>
              </a:rPr>
              <a:t>postgres</a:t>
            </a:r>
            <a:r>
              <a:rPr lang="en-US" altLang="zh-CN" sz="2000" dirty="0">
                <a:ea typeface="微软雅黑 Light" panose="020B0502040204020203" pitchFamily="34" charset="-122"/>
              </a:rPr>
              <a:t>=# CREATE TABLE </a:t>
            </a:r>
            <a:r>
              <a:rPr lang="en-US" altLang="zh-CN" sz="2000" dirty="0" err="1">
                <a:ea typeface="微软雅黑 Light" panose="020B0502040204020203" pitchFamily="34" charset="-122"/>
              </a:rPr>
              <a:t>t_</a:t>
            </a:r>
            <a:r>
              <a:rPr lang="en-US" altLang="zh-CN" sz="2000" dirty="0" err="1">
                <a:solidFill>
                  <a:srgbClr val="FF0000"/>
                </a:solidFill>
                <a:ea typeface="微软雅黑 Light" panose="020B0502040204020203" pitchFamily="34" charset="-122"/>
              </a:rPr>
              <a:t>range_partition</a:t>
            </a:r>
            <a:endParaRPr lang="en-US" altLang="zh-CN" sz="2000" dirty="0">
              <a:solidFill>
                <a:srgbClr val="FF0000"/>
              </a:solidFill>
              <a:ea typeface="微软雅黑 Light" panose="020B0502040204020203" pitchFamily="34" charset="-122"/>
            </a:endParaRPr>
          </a:p>
          <a:p>
            <a:pPr>
              <a:lnSpc>
                <a:spcPct val="110000"/>
              </a:lnSpc>
            </a:pPr>
            <a:r>
              <a:rPr lang="en-US" altLang="zh-CN" sz="2000" dirty="0">
                <a:ea typeface="微软雅黑 Light" panose="020B0502040204020203" pitchFamily="34" charset="-122"/>
              </a:rPr>
              <a:t>  ( </a:t>
            </a:r>
            <a:r>
              <a:rPr lang="en-US" altLang="zh-CN" sz="2000" dirty="0" err="1">
                <a:ea typeface="微软雅黑 Light" panose="020B0502040204020203" pitchFamily="34" charset="-122"/>
              </a:rPr>
              <a:t>prod_id</a:t>
            </a:r>
            <a:r>
              <a:rPr lang="en-US" altLang="zh-CN" sz="2000" dirty="0">
                <a:ea typeface="微软雅黑 Light" panose="020B0502040204020203" pitchFamily="34" charset="-122"/>
              </a:rPr>
              <a:t>       NUMBER(6)  </a:t>
            </a:r>
          </a:p>
          <a:p>
            <a:pPr>
              <a:lnSpc>
                <a:spcPct val="110000"/>
              </a:lnSpc>
            </a:pPr>
            <a:r>
              <a:rPr lang="en-US" altLang="zh-CN" sz="2000" dirty="0">
                <a:ea typeface="微软雅黑 Light" panose="020B0502040204020203" pitchFamily="34" charset="-122"/>
              </a:rPr>
              <a:t>  , </a:t>
            </a:r>
            <a:r>
              <a:rPr lang="en-US" altLang="zh-CN" sz="2000" dirty="0" err="1">
                <a:ea typeface="微软雅黑 Light" panose="020B0502040204020203" pitchFamily="34" charset="-122"/>
              </a:rPr>
              <a:t>cust_id</a:t>
            </a:r>
            <a:r>
              <a:rPr lang="en-US" altLang="zh-CN" sz="2000" dirty="0">
                <a:ea typeface="微软雅黑 Light" panose="020B0502040204020203" pitchFamily="34" charset="-122"/>
              </a:rPr>
              <a:t>       NUMBER  </a:t>
            </a:r>
          </a:p>
          <a:p>
            <a:pPr>
              <a:lnSpc>
                <a:spcPct val="110000"/>
              </a:lnSpc>
            </a:pPr>
            <a:r>
              <a:rPr lang="en-US" altLang="zh-CN" sz="2000" dirty="0">
                <a:ea typeface="微软雅黑 Light" panose="020B0502040204020203" pitchFamily="34" charset="-122"/>
              </a:rPr>
              <a:t>  , </a:t>
            </a:r>
            <a:r>
              <a:rPr lang="en-US" altLang="zh-CN" sz="2000" dirty="0" err="1">
                <a:ea typeface="微软雅黑 Light" panose="020B0502040204020203" pitchFamily="34" charset="-122"/>
              </a:rPr>
              <a:t>time_id</a:t>
            </a:r>
            <a:r>
              <a:rPr lang="en-US" altLang="zh-CN" sz="2000" dirty="0">
                <a:ea typeface="微软雅黑 Light" panose="020B0502040204020203" pitchFamily="34" charset="-122"/>
              </a:rPr>
              <a:t>       DATE  </a:t>
            </a:r>
          </a:p>
          <a:p>
            <a:pPr>
              <a:lnSpc>
                <a:spcPct val="110000"/>
              </a:lnSpc>
            </a:pPr>
            <a:r>
              <a:rPr lang="en-US" altLang="zh-CN" sz="2000" dirty="0">
                <a:ea typeface="微软雅黑 Light" panose="020B0502040204020203" pitchFamily="34" charset="-122"/>
              </a:rPr>
              <a:t>  , </a:t>
            </a:r>
            <a:r>
              <a:rPr lang="en-US" altLang="zh-CN" sz="2000" dirty="0" err="1">
                <a:ea typeface="微软雅黑 Light" panose="020B0502040204020203" pitchFamily="34" charset="-122"/>
              </a:rPr>
              <a:t>channel_id</a:t>
            </a:r>
            <a:r>
              <a:rPr lang="en-US" altLang="zh-CN" sz="2000" dirty="0">
                <a:ea typeface="微软雅黑 Light" panose="020B0502040204020203" pitchFamily="34" charset="-122"/>
              </a:rPr>
              <a:t>    CHAR(1)  </a:t>
            </a:r>
          </a:p>
          <a:p>
            <a:pPr>
              <a:lnSpc>
                <a:spcPct val="110000"/>
              </a:lnSpc>
            </a:pPr>
            <a:r>
              <a:rPr lang="en-US" altLang="zh-CN" sz="2000" dirty="0">
                <a:ea typeface="微软雅黑 Light" panose="020B0502040204020203" pitchFamily="34" charset="-122"/>
              </a:rPr>
              <a:t>  , </a:t>
            </a:r>
            <a:r>
              <a:rPr lang="en-US" altLang="zh-CN" sz="2000" dirty="0" err="1">
                <a:ea typeface="微软雅黑 Light" panose="020B0502040204020203" pitchFamily="34" charset="-122"/>
              </a:rPr>
              <a:t>promo_id</a:t>
            </a:r>
            <a:r>
              <a:rPr lang="en-US" altLang="zh-CN" sz="2000" dirty="0">
                <a:ea typeface="微软雅黑 Light" panose="020B0502040204020203" pitchFamily="34" charset="-122"/>
              </a:rPr>
              <a:t>      NUMBER(6)  </a:t>
            </a:r>
          </a:p>
          <a:p>
            <a:pPr>
              <a:lnSpc>
                <a:spcPct val="110000"/>
              </a:lnSpc>
            </a:pPr>
            <a:r>
              <a:rPr lang="en-US" altLang="zh-CN" sz="2000" dirty="0">
                <a:ea typeface="微软雅黑 Light" panose="020B0502040204020203" pitchFamily="34" charset="-122"/>
              </a:rPr>
              <a:t>  , </a:t>
            </a:r>
            <a:r>
              <a:rPr lang="en-US" altLang="zh-CN" sz="2000" dirty="0" err="1">
                <a:ea typeface="微软雅黑 Light" panose="020B0502040204020203" pitchFamily="34" charset="-122"/>
              </a:rPr>
              <a:t>quantity_sold</a:t>
            </a:r>
            <a:r>
              <a:rPr lang="en-US" altLang="zh-CN" sz="2000" dirty="0">
                <a:ea typeface="微软雅黑 Light" panose="020B0502040204020203" pitchFamily="34" charset="-122"/>
              </a:rPr>
              <a:t> NUMBER(3)  </a:t>
            </a:r>
          </a:p>
          <a:p>
            <a:pPr>
              <a:lnSpc>
                <a:spcPct val="110000"/>
              </a:lnSpc>
            </a:pPr>
            <a:r>
              <a:rPr lang="en-US" altLang="zh-CN" sz="2000" dirty="0">
                <a:ea typeface="微软雅黑 Light" panose="020B0502040204020203" pitchFamily="34" charset="-122"/>
              </a:rPr>
              <a:t>  , </a:t>
            </a:r>
            <a:r>
              <a:rPr lang="en-US" altLang="zh-CN" sz="2000" dirty="0" err="1">
                <a:ea typeface="微软雅黑 Light" panose="020B0502040204020203" pitchFamily="34" charset="-122"/>
              </a:rPr>
              <a:t>amount_sold</a:t>
            </a:r>
            <a:r>
              <a:rPr lang="en-US" altLang="zh-CN" sz="2000" dirty="0">
                <a:ea typeface="微软雅黑 Light" panose="020B0502040204020203" pitchFamily="34" charset="-122"/>
              </a:rPr>
              <a:t>   NUMBER(10,2)  </a:t>
            </a:r>
          </a:p>
          <a:p>
            <a:pPr>
              <a:lnSpc>
                <a:spcPct val="110000"/>
              </a:lnSpc>
            </a:pPr>
            <a:r>
              <a:rPr lang="en-US" altLang="zh-CN" sz="2000" dirty="0">
                <a:ea typeface="微软雅黑 Light" panose="020B0502040204020203" pitchFamily="34" charset="-122"/>
              </a:rPr>
              <a:t>)  PARTITION BY RANGE (</a:t>
            </a:r>
            <a:r>
              <a:rPr lang="en-US" altLang="zh-CN" sz="2000" dirty="0" err="1">
                <a:ea typeface="微软雅黑 Light" panose="020B0502040204020203" pitchFamily="34" charset="-122"/>
              </a:rPr>
              <a:t>time_id</a:t>
            </a:r>
            <a:r>
              <a:rPr lang="en-US" altLang="zh-CN" sz="2000" dirty="0">
                <a:ea typeface="微软雅黑 Light" panose="020B0502040204020203" pitchFamily="34" charset="-122"/>
              </a:rPr>
              <a:t>)  </a:t>
            </a:r>
          </a:p>
          <a:p>
            <a:pPr>
              <a:lnSpc>
                <a:spcPct val="110000"/>
              </a:lnSpc>
            </a:pPr>
            <a:r>
              <a:rPr lang="en-US" altLang="zh-CN" sz="2000" dirty="0">
                <a:ea typeface="微软雅黑 Light" panose="020B0502040204020203" pitchFamily="34" charset="-122"/>
              </a:rPr>
              <a:t>(PARTITION sales_q1_2006 VALUES LESS THAN (TO_DATE('01-APR-2006','dd-</a:t>
            </a:r>
          </a:p>
          <a:p>
            <a:pPr>
              <a:lnSpc>
                <a:spcPct val="110000"/>
              </a:lnSpc>
            </a:pPr>
            <a:r>
              <a:rPr lang="en-US" altLang="zh-CN" sz="2000" dirty="0">
                <a:ea typeface="微软雅黑 Light" panose="020B0502040204020203" pitchFamily="34" charset="-122"/>
              </a:rPr>
              <a:t>MON-</a:t>
            </a:r>
            <a:r>
              <a:rPr lang="en-US" altLang="zh-CN" sz="2000" dirty="0" err="1">
                <a:ea typeface="微软雅黑 Light" panose="020B0502040204020203" pitchFamily="34" charset="-122"/>
              </a:rPr>
              <a:t>yyyy</a:t>
            </a:r>
            <a:r>
              <a:rPr lang="en-US" altLang="zh-CN" sz="2000" dirty="0">
                <a:ea typeface="微软雅黑 Light" panose="020B0502040204020203" pitchFamily="34" charset="-122"/>
              </a:rPr>
              <a:t>')) TABLESPACE </a:t>
            </a:r>
            <a:r>
              <a:rPr lang="en-US" altLang="zh-CN" sz="2000" dirty="0" err="1">
                <a:ea typeface="微软雅黑 Light" panose="020B0502040204020203" pitchFamily="34" charset="-122"/>
              </a:rPr>
              <a:t>pg_default</a:t>
            </a:r>
            <a:r>
              <a:rPr lang="en-US" altLang="zh-CN" sz="2000" dirty="0">
                <a:ea typeface="微软雅黑 Light" panose="020B0502040204020203" pitchFamily="34" charset="-122"/>
              </a:rPr>
              <a:t>, PARTITION sales_q2_2006 VALUES </a:t>
            </a:r>
          </a:p>
          <a:p>
            <a:pPr>
              <a:lnSpc>
                <a:spcPct val="110000"/>
              </a:lnSpc>
            </a:pPr>
            <a:r>
              <a:rPr lang="en-US" altLang="zh-CN" sz="2000" dirty="0">
                <a:ea typeface="微软雅黑 Light" panose="020B0502040204020203" pitchFamily="34" charset="-122"/>
              </a:rPr>
              <a:t>LESS THAN (TO_DATE('01-JUL-2006','dd-MON-yyyy')) </a:t>
            </a:r>
          </a:p>
          <a:p>
            <a:pPr>
              <a:lnSpc>
                <a:spcPct val="110000"/>
              </a:lnSpc>
            </a:pPr>
            <a:r>
              <a:rPr lang="en-US" altLang="zh-CN" sz="2000" dirty="0">
                <a:ea typeface="微软雅黑 Light" panose="020B0502040204020203" pitchFamily="34" charset="-122"/>
              </a:rPr>
              <a:t>ABLESPACE </a:t>
            </a:r>
            <a:r>
              <a:rPr lang="en-US" altLang="zh-CN" sz="2000" dirty="0" err="1">
                <a:ea typeface="微软雅黑 Light" panose="020B0502040204020203" pitchFamily="34" charset="-122"/>
              </a:rPr>
              <a:t>pg_default</a:t>
            </a:r>
            <a:r>
              <a:rPr lang="en-US" altLang="zh-CN" sz="2000" dirty="0">
                <a:ea typeface="微软雅黑 Light" panose="020B0502040204020203" pitchFamily="34" charset="-122"/>
              </a:rPr>
              <a:t>, PARTITION sales_q3_2006 VALUES LESS THAN</a:t>
            </a:r>
          </a:p>
          <a:p>
            <a:pPr>
              <a:lnSpc>
                <a:spcPct val="110000"/>
              </a:lnSpc>
            </a:pPr>
            <a:r>
              <a:rPr lang="en-US" altLang="zh-CN" sz="2000" dirty="0">
                <a:ea typeface="微软雅黑 Light" panose="020B0502040204020203" pitchFamily="34" charset="-122"/>
              </a:rPr>
              <a:t> (TO_DATE('01-OCT-2006','dd-MON-yyyy')) </a:t>
            </a:r>
          </a:p>
          <a:p>
            <a:pPr>
              <a:lnSpc>
                <a:spcPct val="110000"/>
              </a:lnSpc>
            </a:pPr>
            <a:r>
              <a:rPr lang="en-US" altLang="zh-CN" sz="2000" dirty="0">
                <a:ea typeface="微软雅黑 Light" panose="020B0502040204020203" pitchFamily="34" charset="-122"/>
              </a:rPr>
              <a:t>TABLESPACE </a:t>
            </a:r>
            <a:r>
              <a:rPr lang="en-US" altLang="zh-CN" sz="2000" dirty="0" err="1">
                <a:ea typeface="微软雅黑 Light" panose="020B0502040204020203" pitchFamily="34" charset="-122"/>
              </a:rPr>
              <a:t>pg_default</a:t>
            </a:r>
            <a:r>
              <a:rPr lang="en-US" altLang="zh-CN" sz="2000" dirty="0">
                <a:ea typeface="微软雅黑 Light" panose="020B0502040204020203" pitchFamily="34" charset="-122"/>
              </a:rPr>
              <a:t>, PARTITION sales_q4_2006 VALUES LESS THAN </a:t>
            </a:r>
          </a:p>
          <a:p>
            <a:pPr>
              <a:lnSpc>
                <a:spcPct val="110000"/>
              </a:lnSpc>
            </a:pPr>
            <a:r>
              <a:rPr lang="en-US" altLang="zh-CN" sz="2000" dirty="0">
                <a:ea typeface="微软雅黑 Light" panose="020B0502040204020203" pitchFamily="34" charset="-122"/>
              </a:rPr>
              <a:t>(TO_DATE('01-JAN-2007','dd-MON-yyyy'))  TABLESPACE </a:t>
            </a:r>
            <a:r>
              <a:rPr lang="en-US" altLang="zh-CN" sz="2000" dirty="0" err="1">
                <a:ea typeface="微软雅黑 Light" panose="020B0502040204020203" pitchFamily="34" charset="-122"/>
              </a:rPr>
              <a:t>pg_default</a:t>
            </a:r>
            <a:r>
              <a:rPr lang="en-US" altLang="zh-CN" sz="2000" dirty="0">
                <a:ea typeface="微软雅黑 Light" panose="020B0502040204020203" pitchFamily="34" charset="-122"/>
              </a:rPr>
              <a:t> );</a:t>
            </a:r>
          </a:p>
          <a:p>
            <a:pPr>
              <a:lnSpc>
                <a:spcPct val="110000"/>
              </a:lnSpc>
            </a:pPr>
            <a:r>
              <a:rPr lang="en-US" altLang="zh-CN" sz="2000" dirty="0">
                <a:ea typeface="微软雅黑 Light" panose="020B0502040204020203" pitchFamily="34" charset="-122"/>
              </a:rPr>
              <a:t>CREATE TABLE  </a:t>
            </a:r>
          </a:p>
        </p:txBody>
      </p:sp>
    </p:spTree>
    <p:extLst>
      <p:ext uri="{BB962C8B-B14F-4D97-AF65-F5344CB8AC3E}">
        <p14:creationId xmlns:p14="http://schemas.microsoft.com/office/powerpoint/2010/main" val="26358148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BA1935-7FFA-4D38-9C23-D1E12849DE77}"/>
              </a:ext>
            </a:extLst>
          </p:cNvPr>
          <p:cNvSpPr>
            <a:spLocks noGrp="1"/>
          </p:cNvSpPr>
          <p:nvPr>
            <p:ph type="title"/>
          </p:nvPr>
        </p:nvSpPr>
        <p:spPr/>
        <p:txBody>
          <a:bodyPr/>
          <a:lstStyle/>
          <a:p>
            <a:r>
              <a:rPr lang="en-US" altLang="zh-CN" dirty="0"/>
              <a:t>File Organization</a:t>
            </a:r>
            <a:endParaRPr lang="zh-CN" altLang="en-US" dirty="0"/>
          </a:p>
        </p:txBody>
      </p:sp>
      <p:sp>
        <p:nvSpPr>
          <p:cNvPr id="3" name="内容占位符 2">
            <a:extLst>
              <a:ext uri="{FF2B5EF4-FFF2-40B4-BE49-F238E27FC236}">
                <a16:creationId xmlns:a16="http://schemas.microsoft.com/office/drawing/2014/main" id="{5489C040-FCBA-48E5-B935-F7A7EAD048ED}"/>
              </a:ext>
            </a:extLst>
          </p:cNvPr>
          <p:cNvSpPr>
            <a:spLocks noGrp="1"/>
          </p:cNvSpPr>
          <p:nvPr>
            <p:ph idx="1"/>
          </p:nvPr>
        </p:nvSpPr>
        <p:spPr>
          <a:xfrm>
            <a:off x="198362" y="772634"/>
            <a:ext cx="11834414" cy="6283486"/>
          </a:xfrm>
        </p:spPr>
        <p:txBody>
          <a:bodyPr>
            <a:normAutofit lnSpcReduction="10000"/>
          </a:bodyPr>
          <a:lstStyle/>
          <a:p>
            <a:r>
              <a:rPr lang="en-US" altLang="zh-CN" dirty="0">
                <a:cs typeface="Times New Roman" pitchFamily="18" charset="0"/>
              </a:rPr>
              <a:t>A database is stored as a collection of </a:t>
            </a:r>
            <a:r>
              <a:rPr lang="en-US" altLang="zh-CN" b="1" dirty="0">
                <a:cs typeface="Times New Roman" pitchFamily="18" charset="0"/>
              </a:rPr>
              <a:t>DB </a:t>
            </a:r>
            <a:r>
              <a:rPr lang="en-US" altLang="zh-CN" b="1" i="1" dirty="0">
                <a:cs typeface="Times New Roman" pitchFamily="18" charset="0"/>
              </a:rPr>
              <a:t>files</a:t>
            </a:r>
            <a:endParaRPr lang="en-US" altLang="zh-CN" dirty="0">
              <a:cs typeface="Times New Roman" pitchFamily="18" charset="0"/>
            </a:endParaRPr>
          </a:p>
          <a:p>
            <a:pPr marL="465138" lvl="1" indent="-7938"/>
            <a:r>
              <a:rPr lang="en-US" altLang="zh-CN" dirty="0">
                <a:cs typeface="Times New Roman" pitchFamily="18" charset="0"/>
              </a:rPr>
              <a:t> SQL Server</a:t>
            </a:r>
            <a:r>
              <a:rPr lang="zh-CN" altLang="en-US" dirty="0">
                <a:cs typeface="Times New Roman" pitchFamily="18" charset="0"/>
              </a:rPr>
              <a:t>： 主文件，辅文件，日志文件</a:t>
            </a:r>
            <a:endParaRPr lang="en-US" altLang="zh-CN" dirty="0">
              <a:cs typeface="Times New Roman" pitchFamily="18" charset="0"/>
            </a:endParaRPr>
          </a:p>
          <a:p>
            <a:r>
              <a:rPr lang="en-US" altLang="zh-CN" dirty="0">
                <a:cs typeface="Times New Roman" pitchFamily="18" charset="0"/>
              </a:rPr>
              <a:t>Each file is a sequence of </a:t>
            </a:r>
            <a:r>
              <a:rPr lang="en-US" altLang="zh-CN" i="1" dirty="0">
                <a:solidFill>
                  <a:srgbClr val="2D0EE4"/>
                </a:solidFill>
                <a:cs typeface="Times New Roman" pitchFamily="18" charset="0"/>
              </a:rPr>
              <a:t>records</a:t>
            </a:r>
            <a:r>
              <a:rPr lang="en-US" altLang="zh-CN" i="1" dirty="0">
                <a:cs typeface="Times New Roman" pitchFamily="18" charset="0"/>
              </a:rPr>
              <a:t>, </a:t>
            </a:r>
            <a:r>
              <a:rPr lang="en-US" altLang="zh-CN" dirty="0">
                <a:cs typeface="Times New Roman" pitchFamily="18" charset="0"/>
              </a:rPr>
              <a:t>and a record is a sequence of </a:t>
            </a:r>
            <a:r>
              <a:rPr lang="en-US" altLang="zh-CN" dirty="0">
                <a:solidFill>
                  <a:srgbClr val="2D0EE4"/>
                </a:solidFill>
                <a:cs typeface="Times New Roman" pitchFamily="18" charset="0"/>
              </a:rPr>
              <a:t>fields</a:t>
            </a:r>
          </a:p>
          <a:p>
            <a:r>
              <a:rPr lang="en-US" altLang="zh-CN" dirty="0">
                <a:cs typeface="Times New Roman" pitchFamily="18" charset="0"/>
              </a:rPr>
              <a:t>One approach</a:t>
            </a:r>
          </a:p>
          <a:p>
            <a:pPr lvl="1"/>
            <a:r>
              <a:rPr lang="en-US" altLang="zh-CN" dirty="0"/>
              <a:t>assume the </a:t>
            </a:r>
            <a:r>
              <a:rPr lang="en-US" altLang="zh-CN" i="1" dirty="0"/>
              <a:t>record size </a:t>
            </a:r>
            <a:r>
              <a:rPr lang="en-US" altLang="zh-CN" dirty="0"/>
              <a:t>is fixed</a:t>
            </a:r>
          </a:p>
          <a:p>
            <a:pPr lvl="1"/>
            <a:r>
              <a:rPr lang="en-US" altLang="zh-CN" dirty="0"/>
              <a:t>each file has records of one particular type only </a:t>
            </a:r>
          </a:p>
          <a:p>
            <a:pPr lvl="1"/>
            <a:r>
              <a:rPr lang="en-US" altLang="zh-CN" dirty="0"/>
              <a:t>different files are used for different relations</a:t>
            </a:r>
          </a:p>
          <a:p>
            <a:pPr lvl="1"/>
            <a:r>
              <a:rPr lang="en-US" altLang="zh-CN" dirty="0"/>
              <a:t>this case is easiest to implement; will consider variable length records later</a:t>
            </a:r>
          </a:p>
          <a:p>
            <a:pPr marL="342900" indent="-342900" eaLnBrk="1" hangingPunct="1">
              <a:defRPr/>
            </a:pPr>
            <a:r>
              <a:rPr lang="en-US" altLang="zh-CN" dirty="0"/>
              <a:t>Each file is a sequence of </a:t>
            </a:r>
            <a:r>
              <a:rPr lang="en-US" altLang="zh-CN" b="1" i="1" dirty="0">
                <a:solidFill>
                  <a:srgbClr val="2D0EE4"/>
                </a:solidFill>
              </a:rPr>
              <a:t>records</a:t>
            </a:r>
            <a:r>
              <a:rPr lang="en-US" altLang="zh-CN" i="1" dirty="0"/>
              <a:t>,</a:t>
            </a:r>
            <a:r>
              <a:rPr lang="en-US" altLang="zh-CN" dirty="0"/>
              <a:t> and</a:t>
            </a:r>
            <a:r>
              <a:rPr lang="en-US" altLang="zh-CN" i="1" dirty="0"/>
              <a:t> a </a:t>
            </a:r>
            <a:r>
              <a:rPr lang="en-US" altLang="zh-CN" b="1" i="1" dirty="0"/>
              <a:t>relational table</a:t>
            </a:r>
            <a:r>
              <a:rPr lang="en-US" altLang="zh-CN" dirty="0"/>
              <a:t> is a set of </a:t>
            </a:r>
            <a:r>
              <a:rPr lang="en-US" altLang="zh-CN" b="1" i="1" dirty="0">
                <a:solidFill>
                  <a:srgbClr val="2D0EE4"/>
                </a:solidFill>
              </a:rPr>
              <a:t>tuples</a:t>
            </a:r>
            <a:endParaRPr lang="en-US" altLang="zh-CN" dirty="0">
              <a:solidFill>
                <a:srgbClr val="2D0EE4"/>
              </a:solidFill>
            </a:endParaRPr>
          </a:p>
          <a:p>
            <a:pPr marL="700088" lvl="1" indent="-342900">
              <a:defRPr/>
            </a:pPr>
            <a:r>
              <a:rPr lang="zh-CN" altLang="en-US" dirty="0"/>
              <a:t>以</a:t>
            </a:r>
            <a:r>
              <a:rPr lang="zh-CN" altLang="en-US" b="1" dirty="0"/>
              <a:t>元组</a:t>
            </a:r>
            <a:r>
              <a:rPr lang="zh-CN" altLang="en-US" dirty="0"/>
              <a:t>为单位的</a:t>
            </a:r>
            <a:r>
              <a:rPr lang="en-US" altLang="zh-CN" dirty="0"/>
              <a:t>DB</a:t>
            </a:r>
            <a:r>
              <a:rPr lang="zh-CN" altLang="en-US" dirty="0"/>
              <a:t>逻辑文件在以</a:t>
            </a:r>
            <a:r>
              <a:rPr lang="zh-CN" altLang="en-US" b="1" i="1" dirty="0"/>
              <a:t>记录</a:t>
            </a:r>
            <a:r>
              <a:rPr lang="zh-CN" altLang="en-US" dirty="0"/>
              <a:t>为单位的</a:t>
            </a:r>
            <a:r>
              <a:rPr lang="en-US" altLang="zh-CN" dirty="0"/>
              <a:t>OS</a:t>
            </a:r>
            <a:r>
              <a:rPr lang="zh-CN" altLang="en-US" dirty="0"/>
              <a:t>物理文件中如何实现</a:t>
            </a:r>
          </a:p>
          <a:p>
            <a:pPr>
              <a:defRPr/>
            </a:pPr>
            <a:r>
              <a:rPr lang="en-US" altLang="zh-CN" dirty="0">
                <a:cs typeface="Times New Roman" pitchFamily="18" charset="0"/>
              </a:rPr>
              <a:t>A tuple is stored as a record in the DB file</a:t>
            </a:r>
          </a:p>
          <a:p>
            <a:pPr marL="342900" indent="-342900" eaLnBrk="1" hangingPunct="1">
              <a:defRPr/>
            </a:pPr>
            <a:r>
              <a:rPr lang="en-US" altLang="zh-CN" dirty="0"/>
              <a:t>How to represent the </a:t>
            </a:r>
            <a:r>
              <a:rPr lang="en-US" altLang="zh-CN" b="1" i="1" dirty="0"/>
              <a:t>tuple</a:t>
            </a:r>
            <a:r>
              <a:rPr lang="en-US" altLang="zh-CN" dirty="0"/>
              <a:t> as the record in files?</a:t>
            </a:r>
          </a:p>
          <a:p>
            <a:pPr marL="742950" lvl="1" indent="-285750" eaLnBrk="1" hangingPunct="1">
              <a:defRPr/>
            </a:pPr>
            <a:r>
              <a:rPr lang="en-US" altLang="zh-CN" dirty="0"/>
              <a:t>fixed-length records </a:t>
            </a:r>
          </a:p>
          <a:p>
            <a:pPr marL="742950" lvl="1" indent="-285750" eaLnBrk="1" hangingPunct="1">
              <a:defRPr/>
            </a:pPr>
            <a:r>
              <a:rPr lang="en-US" altLang="zh-CN" dirty="0"/>
              <a:t>variable-length records</a:t>
            </a:r>
          </a:p>
          <a:p>
            <a:pPr marL="922337" lvl="2" indent="-285750">
              <a:defRPr/>
            </a:pPr>
            <a:r>
              <a:rPr lang="en-US" altLang="zh-CN" dirty="0"/>
              <a:t>e.g. </a:t>
            </a:r>
            <a:r>
              <a:rPr lang="en-US" altLang="zh-CN" i="1" dirty="0"/>
              <a:t>name</a:t>
            </a:r>
            <a:r>
              <a:rPr lang="en-US" altLang="zh-CN" dirty="0"/>
              <a:t> varchar(20) </a:t>
            </a:r>
          </a:p>
          <a:p>
            <a:endParaRPr lang="zh-CN" altLang="en-US" dirty="0"/>
          </a:p>
        </p:txBody>
      </p:sp>
      <p:sp>
        <p:nvSpPr>
          <p:cNvPr id="4" name="日期占位符 3">
            <a:extLst>
              <a:ext uri="{FF2B5EF4-FFF2-40B4-BE49-F238E27FC236}">
                <a16:creationId xmlns:a16="http://schemas.microsoft.com/office/drawing/2014/main" id="{049D2CF6-9897-4410-BB6E-650C03ED915B}"/>
              </a:ext>
            </a:extLst>
          </p:cNvPr>
          <p:cNvSpPr>
            <a:spLocks noGrp="1"/>
          </p:cNvSpPr>
          <p:nvPr>
            <p:ph type="dt" sz="half" idx="10"/>
          </p:nvPr>
        </p:nvSpPr>
        <p:spPr/>
        <p:txBody>
          <a:bodyPr/>
          <a:lstStyle/>
          <a:p>
            <a:fld id="{1A346AD8-AFC0-449A-9878-A53070A30C85}" type="datetime1">
              <a:rPr lang="zh-CN" altLang="en-US" smtClean="0"/>
              <a:t>2021/11/22</a:t>
            </a:fld>
            <a:endParaRPr lang="zh-CN" altLang="en-US" dirty="0"/>
          </a:p>
        </p:txBody>
      </p:sp>
      <p:sp>
        <p:nvSpPr>
          <p:cNvPr id="5" name="灯片编号占位符 4">
            <a:extLst>
              <a:ext uri="{FF2B5EF4-FFF2-40B4-BE49-F238E27FC236}">
                <a16:creationId xmlns:a16="http://schemas.microsoft.com/office/drawing/2014/main" id="{9AF720E3-48AB-49E8-9E88-F71A7893B75B}"/>
              </a:ext>
            </a:extLst>
          </p:cNvPr>
          <p:cNvSpPr>
            <a:spLocks noGrp="1"/>
          </p:cNvSpPr>
          <p:nvPr>
            <p:ph type="sldNum" sz="quarter" idx="12"/>
          </p:nvPr>
        </p:nvSpPr>
        <p:spPr/>
        <p:txBody>
          <a:bodyPr/>
          <a:lstStyle/>
          <a:p>
            <a:fld id="{47C4BD23-150C-4A56-8E66-9482A3FB2E80}" type="slidenum">
              <a:rPr lang="zh-CN" altLang="en-US" smtClean="0"/>
              <a:pPr/>
              <a:t>5</a:t>
            </a:fld>
            <a:endParaRPr lang="zh-CN" altLang="en-US" dirty="0"/>
          </a:p>
        </p:txBody>
      </p:sp>
    </p:spTree>
    <p:extLst>
      <p:ext uri="{BB962C8B-B14F-4D97-AF65-F5344CB8AC3E}">
        <p14:creationId xmlns:p14="http://schemas.microsoft.com/office/powerpoint/2010/main" val="166744032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107E239F-2C79-499D-9242-78C039EC513B}"/>
              </a:ext>
            </a:extLst>
          </p:cNvPr>
          <p:cNvSpPr>
            <a:spLocks noGrp="1"/>
          </p:cNvSpPr>
          <p:nvPr>
            <p:ph type="sldNum" sz="quarter" idx="12"/>
          </p:nvPr>
        </p:nvSpPr>
        <p:spPr/>
        <p:txBody>
          <a:bodyPr/>
          <a:lstStyle/>
          <a:p>
            <a:fld id="{47C4BD23-150C-4A56-8E66-9482A3FB2E80}" type="slidenum">
              <a:rPr lang="zh-CN" altLang="en-US" smtClean="0"/>
              <a:t>50</a:t>
            </a:fld>
            <a:endParaRPr lang="zh-CN" altLang="en-US"/>
          </a:p>
        </p:txBody>
      </p:sp>
      <p:sp>
        <p:nvSpPr>
          <p:cNvPr id="4" name="日期占位符 3">
            <a:extLst>
              <a:ext uri="{FF2B5EF4-FFF2-40B4-BE49-F238E27FC236}">
                <a16:creationId xmlns:a16="http://schemas.microsoft.com/office/drawing/2014/main" id="{4778845B-66D0-4FA1-82D9-33EAE743A07F}"/>
              </a:ext>
            </a:extLst>
          </p:cNvPr>
          <p:cNvSpPr>
            <a:spLocks noGrp="1"/>
          </p:cNvSpPr>
          <p:nvPr>
            <p:ph type="dt" sz="half" idx="10"/>
          </p:nvPr>
        </p:nvSpPr>
        <p:spPr/>
        <p:txBody>
          <a:bodyPr/>
          <a:lstStyle/>
          <a:p>
            <a:fld id="{354B23D0-1FD9-42EF-9E60-D5017976C09C}" type="datetime1">
              <a:rPr lang="zh-CN" altLang="en-US" smtClean="0"/>
              <a:t>2021/11/22</a:t>
            </a:fld>
            <a:endParaRPr lang="zh-CN" altLang="en-US" dirty="0"/>
          </a:p>
        </p:txBody>
      </p:sp>
      <p:sp>
        <p:nvSpPr>
          <p:cNvPr id="5" name="TextBox 3">
            <a:extLst>
              <a:ext uri="{FF2B5EF4-FFF2-40B4-BE49-F238E27FC236}">
                <a16:creationId xmlns:a16="http://schemas.microsoft.com/office/drawing/2014/main" id="{6758278C-AAE3-4548-B855-C6D91A180331}"/>
              </a:ext>
            </a:extLst>
          </p:cNvPr>
          <p:cNvSpPr txBox="1"/>
          <p:nvPr/>
        </p:nvSpPr>
        <p:spPr>
          <a:xfrm>
            <a:off x="317560" y="482640"/>
            <a:ext cx="8208912" cy="4893647"/>
          </a:xfrm>
          <a:prstGeom prst="rect">
            <a:avLst/>
          </a:prstGeom>
          <a:noFill/>
        </p:spPr>
        <p:txBody>
          <a:bodyPr wrap="square" rtlCol="0">
            <a:spAutoFit/>
          </a:bodyPr>
          <a:lstStyle/>
          <a:p>
            <a:r>
              <a:rPr lang="zh-CN" altLang="en-US" sz="2400" dirty="0">
                <a:solidFill>
                  <a:srgbClr val="FF0000"/>
                </a:solidFill>
                <a:ea typeface="微软雅黑 Light" panose="020B0502040204020203" pitchFamily="34" charset="-122"/>
              </a:rPr>
              <a:t>列表分区</a:t>
            </a:r>
            <a:r>
              <a:rPr lang="zh-CN" altLang="en-US" sz="2400" dirty="0">
                <a:ea typeface="微软雅黑 Light" panose="020B0502040204020203" pitchFamily="34" charset="-122"/>
              </a:rPr>
              <a:t>：</a:t>
            </a:r>
            <a:endParaRPr lang="en-US" altLang="zh-CN" sz="2400" dirty="0">
              <a:ea typeface="微软雅黑 Light" panose="020B0502040204020203" pitchFamily="34" charset="-122"/>
            </a:endParaRPr>
          </a:p>
          <a:p>
            <a:r>
              <a:rPr lang="en-US" altLang="zh-CN" sz="2400" dirty="0" err="1">
                <a:ea typeface="微软雅黑 Light" panose="020B0502040204020203" pitchFamily="34" charset="-122"/>
              </a:rPr>
              <a:t>postgres</a:t>
            </a:r>
            <a:r>
              <a:rPr lang="en-US" altLang="zh-CN" sz="2400" dirty="0">
                <a:ea typeface="微软雅黑 Light" panose="020B0502040204020203" pitchFamily="34" charset="-122"/>
              </a:rPr>
              <a:t>=# CREATE TABLE </a:t>
            </a:r>
            <a:r>
              <a:rPr lang="en-US" altLang="zh-CN" sz="2400" dirty="0" err="1">
                <a:solidFill>
                  <a:srgbClr val="FF0000"/>
                </a:solidFill>
                <a:ea typeface="微软雅黑 Light" panose="020B0502040204020203" pitchFamily="34" charset="-122"/>
              </a:rPr>
              <a:t>t_list_partition</a:t>
            </a:r>
            <a:r>
              <a:rPr lang="en-US" altLang="zh-CN" sz="2400" dirty="0" err="1">
                <a:ea typeface="微软雅黑 Light" panose="020B0502040204020203" pitchFamily="34" charset="-122"/>
              </a:rPr>
              <a:t>_table</a:t>
            </a:r>
            <a:r>
              <a:rPr lang="en-US" altLang="zh-CN" sz="2400" dirty="0">
                <a:ea typeface="微软雅黑 Light" panose="020B0502040204020203" pitchFamily="34" charset="-122"/>
              </a:rPr>
              <a:t>  </a:t>
            </a:r>
          </a:p>
          <a:p>
            <a:r>
              <a:rPr lang="en-US" altLang="zh-CN" sz="2400" dirty="0">
                <a:ea typeface="微软雅黑 Light" panose="020B0502040204020203" pitchFamily="34" charset="-122"/>
              </a:rPr>
              <a:t>(id number,   </a:t>
            </a:r>
          </a:p>
          <a:p>
            <a:r>
              <a:rPr lang="en-US" altLang="zh-CN" sz="2400" dirty="0">
                <a:ea typeface="微软雅黑 Light" panose="020B0502040204020203" pitchFamily="34" charset="-122"/>
              </a:rPr>
              <a:t>name varchar2(20),  </a:t>
            </a:r>
          </a:p>
          <a:p>
            <a:r>
              <a:rPr lang="en-US" altLang="zh-CN" sz="2400" dirty="0">
                <a:ea typeface="微软雅黑 Light" panose="020B0502040204020203" pitchFamily="34" charset="-122"/>
              </a:rPr>
              <a:t>sales number(10, 2),  </a:t>
            </a:r>
          </a:p>
          <a:p>
            <a:r>
              <a:rPr lang="en-US" altLang="zh-CN" sz="2400" dirty="0">
                <a:ea typeface="微软雅黑 Light" panose="020B0502040204020203" pitchFamily="34" charset="-122"/>
              </a:rPr>
              <a:t>state varchar2(2))  </a:t>
            </a:r>
          </a:p>
          <a:p>
            <a:r>
              <a:rPr lang="en-US" altLang="zh-CN" sz="2400" dirty="0">
                <a:ea typeface="微软雅黑 Light" panose="020B0502040204020203" pitchFamily="34" charset="-122"/>
              </a:rPr>
              <a:t>PARTITION BY LIST (state)  </a:t>
            </a:r>
          </a:p>
          <a:p>
            <a:r>
              <a:rPr lang="en-US" altLang="zh-CN" sz="2400" dirty="0">
                <a:ea typeface="微软雅黑 Light" panose="020B0502040204020203" pitchFamily="34" charset="-122"/>
              </a:rPr>
              <a:t>(PARTITION q1_northwest VALUES ('OR', 'WA'),  </a:t>
            </a:r>
          </a:p>
          <a:p>
            <a:r>
              <a:rPr lang="en-US" altLang="zh-CN" sz="2400" dirty="0">
                <a:ea typeface="微软雅黑 Light" panose="020B0502040204020203" pitchFamily="34" charset="-122"/>
              </a:rPr>
              <a:t>PARTITION q1_southwest VALUES ('AZ', 'UT', 'NM'),  </a:t>
            </a:r>
          </a:p>
          <a:p>
            <a:r>
              <a:rPr lang="en-US" altLang="zh-CN" sz="2400" dirty="0">
                <a:ea typeface="微软雅黑 Light" panose="020B0502040204020203" pitchFamily="34" charset="-122"/>
              </a:rPr>
              <a:t>PARTITION q1_northeast VALUES  ('NY', 'VM', 'NJ'),  </a:t>
            </a:r>
          </a:p>
          <a:p>
            <a:r>
              <a:rPr lang="en-US" altLang="zh-CN" sz="2400" dirty="0">
                <a:ea typeface="微软雅黑 Light" panose="020B0502040204020203" pitchFamily="34" charset="-122"/>
              </a:rPr>
              <a:t>PARTITION q1_southeast VALUES ('FL', 'GA'),  </a:t>
            </a:r>
          </a:p>
          <a:p>
            <a:r>
              <a:rPr lang="en-US" altLang="zh-CN" sz="2400" dirty="0">
                <a:ea typeface="微软雅黑 Light" panose="020B0502040204020203" pitchFamily="34" charset="-122"/>
              </a:rPr>
              <a:t>PARTITION q1_northcentral VALUES ('SD', 'WI'),  </a:t>
            </a:r>
          </a:p>
          <a:p>
            <a:r>
              <a:rPr lang="en-US" altLang="zh-CN" sz="2400" dirty="0">
                <a:ea typeface="微软雅黑 Light" panose="020B0502040204020203" pitchFamily="34" charset="-122"/>
              </a:rPr>
              <a:t>PARTITION q1_southcentral VALUES ('OK', 'TX'));  </a:t>
            </a:r>
          </a:p>
        </p:txBody>
      </p:sp>
    </p:spTree>
    <p:extLst>
      <p:ext uri="{BB962C8B-B14F-4D97-AF65-F5344CB8AC3E}">
        <p14:creationId xmlns:p14="http://schemas.microsoft.com/office/powerpoint/2010/main" val="343830758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3F1A71-5FC0-4DD5-937A-75F4FA000EFA}"/>
              </a:ext>
            </a:extLst>
          </p:cNvPr>
          <p:cNvSpPr>
            <a:spLocks noGrp="1"/>
          </p:cNvSpPr>
          <p:nvPr>
            <p:ph type="title"/>
          </p:nvPr>
        </p:nvSpPr>
        <p:spPr/>
        <p:txBody>
          <a:bodyPr/>
          <a:lstStyle/>
          <a:p>
            <a:r>
              <a:rPr lang="en-US" altLang="zh-CN" dirty="0"/>
              <a:t>Files Organization in Oracle and </a:t>
            </a:r>
            <a:r>
              <a:rPr lang="en-US" altLang="zh-CN" dirty="0" err="1"/>
              <a:t>OpenGauss</a:t>
            </a:r>
            <a:endParaRPr lang="zh-CN" altLang="en-US" dirty="0"/>
          </a:p>
        </p:txBody>
      </p:sp>
      <p:sp>
        <p:nvSpPr>
          <p:cNvPr id="3" name="内容占位符 2">
            <a:extLst>
              <a:ext uri="{FF2B5EF4-FFF2-40B4-BE49-F238E27FC236}">
                <a16:creationId xmlns:a16="http://schemas.microsoft.com/office/drawing/2014/main" id="{8E9FBE83-2D62-4E0B-AF83-99217B001664}"/>
              </a:ext>
            </a:extLst>
          </p:cNvPr>
          <p:cNvSpPr>
            <a:spLocks noGrp="1"/>
          </p:cNvSpPr>
          <p:nvPr>
            <p:ph idx="1"/>
          </p:nvPr>
        </p:nvSpPr>
        <p:spPr/>
        <p:txBody>
          <a:bodyPr/>
          <a:lstStyle/>
          <a:p>
            <a:r>
              <a:rPr lang="zh-CN" altLang="en-US" dirty="0"/>
              <a:t>散列（</a:t>
            </a:r>
            <a:r>
              <a:rPr lang="en-US" altLang="zh-CN" dirty="0"/>
              <a:t>HASH</a:t>
            </a:r>
            <a:r>
              <a:rPr lang="zh-CN" altLang="en-US" dirty="0"/>
              <a:t>）分区</a:t>
            </a:r>
            <a:endParaRPr lang="en-US" altLang="zh-CN" dirty="0"/>
          </a:p>
          <a:p>
            <a:pPr lvl="1"/>
            <a:r>
              <a:rPr lang="zh-CN" altLang="en-US" dirty="0"/>
              <a:t>在数据库表的各行的分区键值上执行一个</a:t>
            </a:r>
            <a:r>
              <a:rPr lang="en-US" altLang="zh-CN" dirty="0"/>
              <a:t>hash</a:t>
            </a:r>
            <a:r>
              <a:rPr lang="zh-CN" altLang="en-US" dirty="0"/>
              <a:t>散列函数，根据函数值决定各行数据的物理位置</a:t>
            </a:r>
            <a:endParaRPr lang="en-US" altLang="zh-CN" dirty="0"/>
          </a:p>
          <a:p>
            <a:pPr lvl="1"/>
            <a:r>
              <a:rPr lang="zh-CN" altLang="en-US" dirty="0"/>
              <a:t>散列分区将记录分布在比范围分区更多的分区上，减少了</a:t>
            </a:r>
            <a:r>
              <a:rPr lang="en-US" altLang="zh-CN" dirty="0"/>
              <a:t>I/O</a:t>
            </a:r>
            <a:r>
              <a:rPr lang="zh-CN" altLang="en-US" dirty="0"/>
              <a:t>争用的可能性</a:t>
            </a:r>
            <a:endParaRPr lang="en-US" altLang="zh-CN" dirty="0"/>
          </a:p>
          <a:p>
            <a:r>
              <a:rPr lang="en-US" altLang="zh-CN" dirty="0"/>
              <a:t>E.g.</a:t>
            </a:r>
            <a:r>
              <a:rPr lang="zh-CN" altLang="en-US" dirty="0"/>
              <a:t> </a:t>
            </a:r>
            <a:endParaRPr lang="en-US" altLang="zh-CN" dirty="0"/>
          </a:p>
          <a:p>
            <a:pPr marL="763587" lvl="2" indent="0">
              <a:buNone/>
            </a:pPr>
            <a:endParaRPr lang="en-US" altLang="zh-CN" dirty="0"/>
          </a:p>
          <a:p>
            <a:pPr marL="763587" lvl="2" indent="0">
              <a:lnSpc>
                <a:spcPct val="120000"/>
              </a:lnSpc>
              <a:buNone/>
            </a:pPr>
            <a:r>
              <a:rPr lang="en-US" altLang="zh-CN" dirty="0"/>
              <a:t> </a:t>
            </a:r>
            <a:r>
              <a:rPr lang="en-US" altLang="zh-CN" dirty="0" err="1"/>
              <a:t>postgres</a:t>
            </a:r>
            <a:r>
              <a:rPr lang="en-US" altLang="zh-CN" dirty="0"/>
              <a:t>=# CREATE TABLE </a:t>
            </a:r>
            <a:r>
              <a:rPr lang="en-US" altLang="zh-CN" dirty="0" err="1"/>
              <a:t>t_</a:t>
            </a:r>
            <a:r>
              <a:rPr lang="en-US" altLang="zh-CN" dirty="0" err="1">
                <a:solidFill>
                  <a:srgbClr val="FF0000"/>
                </a:solidFill>
              </a:rPr>
              <a:t>hash_partition</a:t>
            </a:r>
            <a:endParaRPr lang="en-US" altLang="zh-CN" dirty="0">
              <a:solidFill>
                <a:srgbClr val="FF0000"/>
              </a:solidFill>
            </a:endParaRPr>
          </a:p>
          <a:p>
            <a:pPr marL="763587" lvl="2" indent="0">
              <a:lnSpc>
                <a:spcPct val="120000"/>
              </a:lnSpc>
              <a:buNone/>
            </a:pPr>
            <a:r>
              <a:rPr lang="en-US" altLang="zh-CN" dirty="0"/>
              <a:t>  (</a:t>
            </a:r>
            <a:r>
              <a:rPr lang="en-US" altLang="zh-CN" dirty="0" err="1"/>
              <a:t>deptno</a:t>
            </a:r>
            <a:r>
              <a:rPr lang="en-US" altLang="zh-CN" dirty="0"/>
              <a:t> NUMBER, </a:t>
            </a:r>
            <a:r>
              <a:rPr lang="en-US" altLang="zh-CN" dirty="0" err="1"/>
              <a:t>deptname</a:t>
            </a:r>
            <a:r>
              <a:rPr lang="en-US" altLang="zh-CN" dirty="0"/>
              <a:t> VARCHAR(32))  </a:t>
            </a:r>
          </a:p>
          <a:p>
            <a:pPr marL="763587" lvl="2" indent="0">
              <a:lnSpc>
                <a:spcPct val="120000"/>
              </a:lnSpc>
              <a:buNone/>
            </a:pPr>
            <a:r>
              <a:rPr lang="en-US" altLang="zh-CN" dirty="0"/>
              <a:t>  PARTITION BY HASH(</a:t>
            </a:r>
            <a:r>
              <a:rPr lang="en-US" altLang="zh-CN" dirty="0" err="1"/>
              <a:t>deptno</a:t>
            </a:r>
            <a:r>
              <a:rPr lang="en-US" altLang="zh-CN" dirty="0"/>
              <a:t>)  </a:t>
            </a:r>
          </a:p>
          <a:p>
            <a:pPr marL="763587" lvl="2" indent="0">
              <a:lnSpc>
                <a:spcPct val="120000"/>
              </a:lnSpc>
              <a:buNone/>
            </a:pPr>
            <a:r>
              <a:rPr lang="en-US" altLang="zh-CN" dirty="0"/>
              <a:t>  (PARTITION p1 TABLESPACE </a:t>
            </a:r>
            <a:r>
              <a:rPr lang="en-US" altLang="zh-CN" dirty="0" err="1"/>
              <a:t>pg_default</a:t>
            </a:r>
            <a:r>
              <a:rPr lang="en-US" altLang="zh-CN" dirty="0"/>
              <a:t>, PARTITION   p2 TABLESPACE </a:t>
            </a:r>
            <a:r>
              <a:rPr lang="en-US" altLang="zh-CN" dirty="0" err="1"/>
              <a:t>pg_default</a:t>
            </a:r>
            <a:r>
              <a:rPr lang="en-US" altLang="zh-CN" dirty="0"/>
              <a:t>,  </a:t>
            </a:r>
          </a:p>
          <a:p>
            <a:pPr marL="763587" lvl="2" indent="0">
              <a:lnSpc>
                <a:spcPct val="120000"/>
              </a:lnSpc>
              <a:buNone/>
            </a:pPr>
            <a:r>
              <a:rPr lang="en-US" altLang="zh-CN" dirty="0"/>
              <a:t>  PARTITION p3 TABLESPACE </a:t>
            </a:r>
            <a:r>
              <a:rPr lang="en-US" altLang="zh-CN" dirty="0" err="1"/>
              <a:t>pg_default</a:t>
            </a:r>
            <a:r>
              <a:rPr lang="en-US" altLang="zh-CN" dirty="0"/>
              <a:t>, PARTITION p4   TABLESPACE </a:t>
            </a:r>
            <a:r>
              <a:rPr lang="en-US" altLang="zh-CN" dirty="0" err="1"/>
              <a:t>pg_default</a:t>
            </a:r>
            <a:r>
              <a:rPr lang="en-US" altLang="zh-CN" dirty="0"/>
              <a:t>);  </a:t>
            </a:r>
          </a:p>
          <a:p>
            <a:endParaRPr lang="zh-CN" altLang="en-US" dirty="0"/>
          </a:p>
        </p:txBody>
      </p:sp>
      <p:sp>
        <p:nvSpPr>
          <p:cNvPr id="4" name="日期占位符 3">
            <a:extLst>
              <a:ext uri="{FF2B5EF4-FFF2-40B4-BE49-F238E27FC236}">
                <a16:creationId xmlns:a16="http://schemas.microsoft.com/office/drawing/2014/main" id="{C850E886-2C90-4967-9923-46790D21D2EA}"/>
              </a:ext>
            </a:extLst>
          </p:cNvPr>
          <p:cNvSpPr>
            <a:spLocks noGrp="1"/>
          </p:cNvSpPr>
          <p:nvPr>
            <p:ph type="dt" sz="half" idx="10"/>
          </p:nvPr>
        </p:nvSpPr>
        <p:spPr/>
        <p:txBody>
          <a:bodyPr/>
          <a:lstStyle/>
          <a:p>
            <a:fld id="{CECC6E33-017D-4F4C-B257-F1B4FBCF3CD2}" type="datetime1">
              <a:rPr lang="zh-CN" altLang="en-US" smtClean="0"/>
              <a:t>2021/11/22</a:t>
            </a:fld>
            <a:endParaRPr lang="zh-CN" altLang="en-US" dirty="0"/>
          </a:p>
        </p:txBody>
      </p:sp>
      <p:sp>
        <p:nvSpPr>
          <p:cNvPr id="5" name="灯片编号占位符 4">
            <a:extLst>
              <a:ext uri="{FF2B5EF4-FFF2-40B4-BE49-F238E27FC236}">
                <a16:creationId xmlns:a16="http://schemas.microsoft.com/office/drawing/2014/main" id="{E7ED621C-2BAC-419A-AB6B-55CEF609715F}"/>
              </a:ext>
            </a:extLst>
          </p:cNvPr>
          <p:cNvSpPr>
            <a:spLocks noGrp="1"/>
          </p:cNvSpPr>
          <p:nvPr>
            <p:ph type="sldNum" sz="quarter" idx="12"/>
          </p:nvPr>
        </p:nvSpPr>
        <p:spPr/>
        <p:txBody>
          <a:bodyPr/>
          <a:lstStyle/>
          <a:p>
            <a:fld id="{47C4BD23-150C-4A56-8E66-9482A3FB2E80}" type="slidenum">
              <a:rPr lang="zh-CN" altLang="en-US" smtClean="0"/>
              <a:pPr/>
              <a:t>51</a:t>
            </a:fld>
            <a:endParaRPr lang="zh-CN" altLang="en-US" dirty="0"/>
          </a:p>
        </p:txBody>
      </p:sp>
    </p:spTree>
    <p:extLst>
      <p:ext uri="{BB962C8B-B14F-4D97-AF65-F5344CB8AC3E}">
        <p14:creationId xmlns:p14="http://schemas.microsoft.com/office/powerpoint/2010/main" val="402712611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557B4F-7757-4CB1-86C1-31BEF980604D}"/>
              </a:ext>
            </a:extLst>
          </p:cNvPr>
          <p:cNvSpPr>
            <a:spLocks noGrp="1"/>
          </p:cNvSpPr>
          <p:nvPr>
            <p:ph type="title"/>
          </p:nvPr>
        </p:nvSpPr>
        <p:spPr/>
        <p:txBody>
          <a:bodyPr/>
          <a:lstStyle/>
          <a:p>
            <a:r>
              <a:rPr lang="en-US" altLang="zh-CN" dirty="0"/>
              <a:t>Files Organization in Oracle and </a:t>
            </a:r>
            <a:r>
              <a:rPr lang="en-US" altLang="zh-CN" dirty="0" err="1"/>
              <a:t>OpenGauss</a:t>
            </a:r>
            <a:endParaRPr lang="zh-CN" altLang="en-US" dirty="0"/>
          </a:p>
        </p:txBody>
      </p:sp>
      <p:sp>
        <p:nvSpPr>
          <p:cNvPr id="3" name="内容占位符 2">
            <a:extLst>
              <a:ext uri="{FF2B5EF4-FFF2-40B4-BE49-F238E27FC236}">
                <a16:creationId xmlns:a16="http://schemas.microsoft.com/office/drawing/2014/main" id="{5607A58C-1FAF-45D8-B63A-C38C3AFD622C}"/>
              </a:ext>
            </a:extLst>
          </p:cNvPr>
          <p:cNvSpPr>
            <a:spLocks noGrp="1"/>
          </p:cNvSpPr>
          <p:nvPr>
            <p:ph idx="1"/>
          </p:nvPr>
        </p:nvSpPr>
        <p:spPr>
          <a:xfrm>
            <a:off x="198362" y="772634"/>
            <a:ext cx="3068078" cy="5813231"/>
          </a:xfrm>
        </p:spPr>
        <p:txBody>
          <a:bodyPr/>
          <a:lstStyle/>
          <a:p>
            <a:r>
              <a:rPr lang="zh-CN" altLang="en-US" dirty="0"/>
              <a:t>复合分区</a:t>
            </a:r>
            <a:endParaRPr lang="en-US" altLang="zh-CN" dirty="0"/>
          </a:p>
          <a:p>
            <a:pPr lvl="1"/>
            <a:r>
              <a:rPr lang="zh-CN" altLang="en-US" dirty="0"/>
              <a:t>先使用范围分区，然后在每个分区内再使用散列分区</a:t>
            </a:r>
            <a:r>
              <a:rPr lang="en-US" altLang="zh-CN" dirty="0"/>
              <a:t>/</a:t>
            </a:r>
            <a:r>
              <a:rPr lang="zh-CN" altLang="en-US" dirty="0"/>
              <a:t>列表分区</a:t>
            </a:r>
            <a:endParaRPr lang="en-US" altLang="zh-CN" dirty="0"/>
          </a:p>
          <a:p>
            <a:pPr lvl="1"/>
            <a:r>
              <a:rPr lang="zh-CN" altLang="en-US" dirty="0"/>
              <a:t>解决数据倾斜问题</a:t>
            </a:r>
            <a:endParaRPr lang="en-US" altLang="zh-CN" dirty="0"/>
          </a:p>
          <a:p>
            <a:endParaRPr lang="zh-CN" altLang="en-US" dirty="0"/>
          </a:p>
        </p:txBody>
      </p:sp>
      <p:sp>
        <p:nvSpPr>
          <p:cNvPr id="4" name="日期占位符 3">
            <a:extLst>
              <a:ext uri="{FF2B5EF4-FFF2-40B4-BE49-F238E27FC236}">
                <a16:creationId xmlns:a16="http://schemas.microsoft.com/office/drawing/2014/main" id="{320CD17C-1B23-491D-8D99-B04D8829048A}"/>
              </a:ext>
            </a:extLst>
          </p:cNvPr>
          <p:cNvSpPr>
            <a:spLocks noGrp="1"/>
          </p:cNvSpPr>
          <p:nvPr>
            <p:ph type="dt" sz="half" idx="10"/>
          </p:nvPr>
        </p:nvSpPr>
        <p:spPr/>
        <p:txBody>
          <a:bodyPr/>
          <a:lstStyle/>
          <a:p>
            <a:fld id="{9933B911-9019-4818-8E30-0ED0E891D0F8}" type="datetime1">
              <a:rPr lang="zh-CN" altLang="en-US" smtClean="0"/>
              <a:t>2021/11/22</a:t>
            </a:fld>
            <a:endParaRPr lang="zh-CN" altLang="en-US" dirty="0"/>
          </a:p>
        </p:txBody>
      </p:sp>
      <p:sp>
        <p:nvSpPr>
          <p:cNvPr id="5" name="灯片编号占位符 4">
            <a:extLst>
              <a:ext uri="{FF2B5EF4-FFF2-40B4-BE49-F238E27FC236}">
                <a16:creationId xmlns:a16="http://schemas.microsoft.com/office/drawing/2014/main" id="{061FE8C7-41C6-4D89-8851-9D9BC00722DD}"/>
              </a:ext>
            </a:extLst>
          </p:cNvPr>
          <p:cNvSpPr>
            <a:spLocks noGrp="1"/>
          </p:cNvSpPr>
          <p:nvPr>
            <p:ph type="sldNum" sz="quarter" idx="12"/>
          </p:nvPr>
        </p:nvSpPr>
        <p:spPr/>
        <p:txBody>
          <a:bodyPr/>
          <a:lstStyle/>
          <a:p>
            <a:fld id="{47C4BD23-150C-4A56-8E66-9482A3FB2E80}" type="slidenum">
              <a:rPr lang="zh-CN" altLang="en-US" smtClean="0"/>
              <a:pPr/>
              <a:t>52</a:t>
            </a:fld>
            <a:endParaRPr lang="zh-CN" altLang="en-US" dirty="0"/>
          </a:p>
        </p:txBody>
      </p:sp>
      <p:sp>
        <p:nvSpPr>
          <p:cNvPr id="8" name="TextBox 1">
            <a:extLst>
              <a:ext uri="{FF2B5EF4-FFF2-40B4-BE49-F238E27FC236}">
                <a16:creationId xmlns:a16="http://schemas.microsoft.com/office/drawing/2014/main" id="{AEFF4B42-6E55-479C-95BA-56B44E68F7BC}"/>
              </a:ext>
            </a:extLst>
          </p:cNvPr>
          <p:cNvSpPr txBox="1"/>
          <p:nvPr/>
        </p:nvSpPr>
        <p:spPr>
          <a:xfrm>
            <a:off x="3913272" y="695376"/>
            <a:ext cx="7206848" cy="6247864"/>
          </a:xfrm>
          <a:prstGeom prst="rect">
            <a:avLst/>
          </a:prstGeom>
          <a:noFill/>
        </p:spPr>
        <p:txBody>
          <a:bodyPr wrap="square" rtlCol="0">
            <a:spAutoFit/>
          </a:bodyPr>
          <a:lstStyle/>
          <a:p>
            <a:r>
              <a:rPr lang="en-US" altLang="zh-CN" sz="2000" dirty="0" err="1"/>
              <a:t>postgres</a:t>
            </a:r>
            <a:r>
              <a:rPr lang="en-US" altLang="zh-CN" sz="2000" dirty="0"/>
              <a:t>=# CREATE TABLE </a:t>
            </a:r>
            <a:r>
              <a:rPr lang="en-US" altLang="zh-CN" sz="2000" dirty="0" err="1">
                <a:solidFill>
                  <a:srgbClr val="FF0000"/>
                </a:solidFill>
              </a:rPr>
              <a:t>t_sub_partition</a:t>
            </a:r>
            <a:endParaRPr lang="en-US" altLang="zh-CN" sz="2000" dirty="0">
              <a:solidFill>
                <a:srgbClr val="FF0000"/>
              </a:solidFill>
            </a:endParaRPr>
          </a:p>
          <a:p>
            <a:r>
              <a:rPr lang="en-US" altLang="zh-CN" sz="2000" dirty="0"/>
              <a:t>( </a:t>
            </a:r>
            <a:r>
              <a:rPr lang="en-US" altLang="zh-CN" sz="2000" dirty="0" err="1"/>
              <a:t>dept_no</a:t>
            </a:r>
            <a:r>
              <a:rPr lang="en-US" altLang="zh-CN" sz="2000" dirty="0"/>
              <a:t> number, country varchar2(20), </a:t>
            </a:r>
            <a:r>
              <a:rPr lang="en-US" altLang="zh-CN" sz="2000" dirty="0" err="1"/>
              <a:t>sale_date</a:t>
            </a:r>
            <a:r>
              <a:rPr lang="en-US" altLang="zh-CN" sz="2000" dirty="0"/>
              <a:t> date)   </a:t>
            </a:r>
          </a:p>
          <a:p>
            <a:r>
              <a:rPr lang="en-US" altLang="zh-CN" sz="2000" dirty="0"/>
              <a:t>PARTITION BY RANGE(</a:t>
            </a:r>
            <a:r>
              <a:rPr lang="en-US" altLang="zh-CN" sz="2000" dirty="0" err="1"/>
              <a:t>sale_date</a:t>
            </a:r>
            <a:r>
              <a:rPr lang="en-US" altLang="zh-CN" sz="2000" dirty="0"/>
              <a:t>)   </a:t>
            </a:r>
          </a:p>
          <a:p>
            <a:r>
              <a:rPr lang="en-US" altLang="zh-CN" sz="2000" dirty="0"/>
              <a:t>SUBPARTITION BY LIST(country)  </a:t>
            </a:r>
          </a:p>
          <a:p>
            <a:r>
              <a:rPr lang="en-US" altLang="zh-CN" sz="2000" dirty="0"/>
              <a:t>( PARTITION q1_2012 VALUES LESS THAN('2012-Apr-01')   </a:t>
            </a:r>
          </a:p>
          <a:p>
            <a:r>
              <a:rPr lang="en-US" altLang="zh-CN" sz="2000" dirty="0"/>
              <a:t>( SUBPARTITION q1_europe VALUES ('FRANCE', 'ITALY'),   </a:t>
            </a:r>
          </a:p>
          <a:p>
            <a:r>
              <a:rPr lang="en-US" altLang="zh-CN" sz="2000" dirty="0"/>
              <a:t>SUBPARTITION q1_asia VALUES ('INDIA', 'PAKISTAN'),   </a:t>
            </a:r>
          </a:p>
          <a:p>
            <a:r>
              <a:rPr lang="en-US" altLang="zh-CN" sz="2000" dirty="0"/>
              <a:t>SUBPARTITION q1_americas VALUES ('US', 'CANADA') ),   </a:t>
            </a:r>
          </a:p>
          <a:p>
            <a:r>
              <a:rPr lang="en-US" altLang="zh-CN" sz="2000" dirty="0"/>
              <a:t>PARTITION q2_2012 VALUES LESS THAN('2012-Jul-01')   </a:t>
            </a:r>
          </a:p>
          <a:p>
            <a:r>
              <a:rPr lang="en-US" altLang="zh-CN" sz="2000" dirty="0"/>
              <a:t>( SUBPARTITION q2_europe VALUES ('FRANCE', 'ITALY'),   </a:t>
            </a:r>
          </a:p>
          <a:p>
            <a:r>
              <a:rPr lang="en-US" altLang="zh-CN" sz="2000" dirty="0"/>
              <a:t>SUBPARTITION q2_asia VALUES ('INDIA', 'PAKISTAN'),   </a:t>
            </a:r>
          </a:p>
          <a:p>
            <a:r>
              <a:rPr lang="en-US" altLang="zh-CN" sz="2000" dirty="0"/>
              <a:t>SUBPARTITION q2_americas VALUES ('US', 'CANADA') ),   </a:t>
            </a:r>
          </a:p>
          <a:p>
            <a:r>
              <a:rPr lang="en-US" altLang="zh-CN" sz="2000" dirty="0"/>
              <a:t>PARTITION q3_2012 VALUES LESS THAN('2012-Oct-01')   </a:t>
            </a:r>
          </a:p>
          <a:p>
            <a:r>
              <a:rPr lang="en-US" altLang="zh-CN" sz="2000" dirty="0"/>
              <a:t>( SUBPARTITION q3_europe VALUES ('FRANCE', 'ITALY'),   </a:t>
            </a:r>
          </a:p>
          <a:p>
            <a:r>
              <a:rPr lang="en-US" altLang="zh-CN" sz="2000" dirty="0"/>
              <a:t>SUBPARTITION q3_asia VALUES ('INDIA', 'PAKISTAN'),   </a:t>
            </a:r>
          </a:p>
          <a:p>
            <a:r>
              <a:rPr lang="en-US" altLang="zh-CN" sz="2000" dirty="0"/>
              <a:t>SUBPARTITION q3_americas VALUES ('US', 'CANADA') ),   </a:t>
            </a:r>
          </a:p>
          <a:p>
            <a:r>
              <a:rPr lang="en-US" altLang="zh-CN" sz="2000" dirty="0"/>
              <a:t>PARTITION q4_2012 VALUES LESS THAN('2013-Jan-01')   </a:t>
            </a:r>
          </a:p>
          <a:p>
            <a:r>
              <a:rPr lang="en-US" altLang="zh-CN" sz="2000" dirty="0"/>
              <a:t>( SUBPARTITION q4_europe VALUES ('FRANCE', 'ITALY'),   </a:t>
            </a:r>
          </a:p>
          <a:p>
            <a:r>
              <a:rPr lang="en-US" altLang="zh-CN" sz="2000" dirty="0"/>
              <a:t>SUBPARTITION q4_asia VALUES ('INDIA', 'PAKISTAN'),   </a:t>
            </a:r>
          </a:p>
          <a:p>
            <a:r>
              <a:rPr lang="en-US" altLang="zh-CN" sz="2000" dirty="0"/>
              <a:t>SUBPARTITION q4_americas VALUES ('US', 'CANADA') ) )</a:t>
            </a:r>
          </a:p>
        </p:txBody>
      </p:sp>
    </p:spTree>
    <p:extLst>
      <p:ext uri="{BB962C8B-B14F-4D97-AF65-F5344CB8AC3E}">
        <p14:creationId xmlns:p14="http://schemas.microsoft.com/office/powerpoint/2010/main" val="397393263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588F9C-2950-464E-B10A-537F7F46D56C}"/>
              </a:ext>
            </a:extLst>
          </p:cNvPr>
          <p:cNvSpPr>
            <a:spLocks noGrp="1"/>
          </p:cNvSpPr>
          <p:nvPr>
            <p:ph type="title"/>
          </p:nvPr>
        </p:nvSpPr>
        <p:spPr/>
        <p:txBody>
          <a:bodyPr/>
          <a:lstStyle/>
          <a:p>
            <a:r>
              <a:rPr lang="en-US" altLang="zh-CN" dirty="0"/>
              <a:t>Files Organization in Oracle and </a:t>
            </a:r>
            <a:r>
              <a:rPr lang="en-US" altLang="zh-CN" dirty="0" err="1"/>
              <a:t>OpenGauss</a:t>
            </a:r>
            <a:endParaRPr lang="zh-CN" altLang="en-US" dirty="0"/>
          </a:p>
        </p:txBody>
      </p:sp>
      <p:sp>
        <p:nvSpPr>
          <p:cNvPr id="3" name="内容占位符 2">
            <a:extLst>
              <a:ext uri="{FF2B5EF4-FFF2-40B4-BE49-F238E27FC236}">
                <a16:creationId xmlns:a16="http://schemas.microsoft.com/office/drawing/2014/main" id="{13E61212-D501-4E1D-9F39-3368FA1FE8BF}"/>
              </a:ext>
            </a:extLst>
          </p:cNvPr>
          <p:cNvSpPr>
            <a:spLocks noGrp="1"/>
          </p:cNvSpPr>
          <p:nvPr>
            <p:ph idx="1"/>
          </p:nvPr>
        </p:nvSpPr>
        <p:spPr/>
        <p:txBody>
          <a:bodyPr/>
          <a:lstStyle/>
          <a:p>
            <a:r>
              <a:rPr lang="zh-CN" altLang="en-US" dirty="0"/>
              <a:t>嵌套表</a:t>
            </a:r>
            <a:endParaRPr lang="en-US" altLang="zh-CN" dirty="0">
              <a:latin typeface="Times New Roman" pitchFamily="18" charset="0"/>
              <a:cs typeface="Times New Roman" pitchFamily="18" charset="0"/>
            </a:endParaRPr>
          </a:p>
          <a:p>
            <a:pPr lvl="1"/>
            <a:r>
              <a:rPr lang="zh-CN" altLang="en-US" dirty="0"/>
              <a:t>类似</a:t>
            </a:r>
            <a:r>
              <a:rPr lang="en-US" altLang="zh-CN" dirty="0"/>
              <a:t>C</a:t>
            </a:r>
            <a:r>
              <a:rPr lang="zh-CN" altLang="en-US" dirty="0"/>
              <a:t>语言中的结构体，将一个表结构定义为一个类型，在创建其他表的时候，将字段类型指向这个自定义类型</a:t>
            </a:r>
            <a:endParaRPr lang="en-US" altLang="zh-CN" dirty="0"/>
          </a:p>
          <a:p>
            <a:pPr lvl="1"/>
            <a:endParaRPr lang="en-US" altLang="zh-CN" dirty="0"/>
          </a:p>
          <a:p>
            <a:pPr lvl="1"/>
            <a:endParaRPr lang="en-US" altLang="zh-CN" dirty="0"/>
          </a:p>
          <a:p>
            <a:pPr marL="0" indent="0">
              <a:buNone/>
            </a:pPr>
            <a:r>
              <a:rPr lang="en-US" altLang="zh-CN" dirty="0"/>
              <a:t>  </a:t>
            </a:r>
            <a:r>
              <a:rPr lang="en-US" altLang="zh-CN" dirty="0" err="1"/>
              <a:t>postgres</a:t>
            </a:r>
            <a:r>
              <a:rPr lang="en-US" altLang="zh-CN" dirty="0"/>
              <a:t>=# CREATE TYPE </a:t>
            </a:r>
            <a:r>
              <a:rPr lang="en-US" altLang="zh-CN" dirty="0" err="1">
                <a:solidFill>
                  <a:srgbClr val="FF0000"/>
                </a:solidFill>
              </a:rPr>
              <a:t>t_type</a:t>
            </a:r>
            <a:r>
              <a:rPr lang="en-US" altLang="zh-CN" dirty="0"/>
              <a:t> AS (f1 int, f2 text);</a:t>
            </a:r>
          </a:p>
          <a:p>
            <a:pPr marL="0" indent="0">
              <a:buNone/>
            </a:pPr>
            <a:r>
              <a:rPr lang="en-US" altLang="zh-CN" dirty="0"/>
              <a:t>  CREATE TYPE</a:t>
            </a:r>
          </a:p>
          <a:p>
            <a:pPr marL="0" indent="0">
              <a:buNone/>
            </a:pPr>
            <a:r>
              <a:rPr lang="en-US" altLang="zh-CN" dirty="0"/>
              <a:t>  </a:t>
            </a:r>
            <a:r>
              <a:rPr lang="en-US" altLang="zh-CN" dirty="0" err="1"/>
              <a:t>postgres</a:t>
            </a:r>
            <a:r>
              <a:rPr lang="en-US" altLang="zh-CN" dirty="0"/>
              <a:t>=# CREATE TABLE </a:t>
            </a:r>
            <a:r>
              <a:rPr lang="en-US" altLang="zh-CN" dirty="0" err="1"/>
              <a:t>t_compfoo</a:t>
            </a:r>
            <a:r>
              <a:rPr lang="en-US" altLang="zh-CN" dirty="0"/>
              <a:t>(a int, b </a:t>
            </a:r>
            <a:r>
              <a:rPr lang="en-US" altLang="zh-CN" dirty="0" err="1">
                <a:solidFill>
                  <a:srgbClr val="FF0000"/>
                </a:solidFill>
              </a:rPr>
              <a:t>t_type</a:t>
            </a:r>
            <a:r>
              <a:rPr lang="en-US" altLang="zh-CN" dirty="0"/>
              <a:t>);</a:t>
            </a:r>
          </a:p>
          <a:p>
            <a:pPr marL="0" indent="0">
              <a:buNone/>
            </a:pPr>
            <a:r>
              <a:rPr lang="en-US" altLang="zh-CN" dirty="0"/>
              <a:t>  CREATE TABLE</a:t>
            </a:r>
          </a:p>
          <a:p>
            <a:endParaRPr lang="zh-CN" altLang="en-US" dirty="0"/>
          </a:p>
        </p:txBody>
      </p:sp>
      <p:sp>
        <p:nvSpPr>
          <p:cNvPr id="4" name="日期占位符 3">
            <a:extLst>
              <a:ext uri="{FF2B5EF4-FFF2-40B4-BE49-F238E27FC236}">
                <a16:creationId xmlns:a16="http://schemas.microsoft.com/office/drawing/2014/main" id="{D961A159-035A-460E-82D9-98F1510126AB}"/>
              </a:ext>
            </a:extLst>
          </p:cNvPr>
          <p:cNvSpPr>
            <a:spLocks noGrp="1"/>
          </p:cNvSpPr>
          <p:nvPr>
            <p:ph type="dt" sz="half" idx="10"/>
          </p:nvPr>
        </p:nvSpPr>
        <p:spPr/>
        <p:txBody>
          <a:bodyPr/>
          <a:lstStyle/>
          <a:p>
            <a:fld id="{93DB9729-06EA-4483-8C7D-6EB466B8C35E}" type="datetime1">
              <a:rPr lang="zh-CN" altLang="en-US" smtClean="0"/>
              <a:t>2021/11/22</a:t>
            </a:fld>
            <a:endParaRPr lang="zh-CN" altLang="en-US" dirty="0"/>
          </a:p>
        </p:txBody>
      </p:sp>
      <p:sp>
        <p:nvSpPr>
          <p:cNvPr id="5" name="灯片编号占位符 4">
            <a:extLst>
              <a:ext uri="{FF2B5EF4-FFF2-40B4-BE49-F238E27FC236}">
                <a16:creationId xmlns:a16="http://schemas.microsoft.com/office/drawing/2014/main" id="{41D3DF08-C473-451F-AC8E-534AB3B18C7E}"/>
              </a:ext>
            </a:extLst>
          </p:cNvPr>
          <p:cNvSpPr>
            <a:spLocks noGrp="1"/>
          </p:cNvSpPr>
          <p:nvPr>
            <p:ph type="sldNum" sz="quarter" idx="12"/>
          </p:nvPr>
        </p:nvSpPr>
        <p:spPr/>
        <p:txBody>
          <a:bodyPr/>
          <a:lstStyle/>
          <a:p>
            <a:fld id="{47C4BD23-150C-4A56-8E66-9482A3FB2E80}" type="slidenum">
              <a:rPr lang="zh-CN" altLang="en-US" smtClean="0"/>
              <a:pPr/>
              <a:t>53</a:t>
            </a:fld>
            <a:endParaRPr lang="zh-CN" altLang="en-US" dirty="0"/>
          </a:p>
        </p:txBody>
      </p:sp>
    </p:spTree>
    <p:extLst>
      <p:ext uri="{BB962C8B-B14F-4D97-AF65-F5344CB8AC3E}">
        <p14:creationId xmlns:p14="http://schemas.microsoft.com/office/powerpoint/2010/main" val="420617624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5CE2CC-1903-4E17-B6FE-00A12E83A6FE}"/>
              </a:ext>
            </a:extLst>
          </p:cNvPr>
          <p:cNvSpPr>
            <a:spLocks noGrp="1"/>
          </p:cNvSpPr>
          <p:nvPr>
            <p:ph type="title"/>
          </p:nvPr>
        </p:nvSpPr>
        <p:spPr/>
        <p:txBody>
          <a:bodyPr>
            <a:normAutofit/>
          </a:bodyPr>
          <a:lstStyle/>
          <a:p>
            <a:r>
              <a:rPr lang="en-US" altLang="zh-CN" dirty="0" err="1"/>
              <a:t>GaussDB</a:t>
            </a:r>
            <a:r>
              <a:rPr lang="zh-CN" altLang="en-US" dirty="0"/>
              <a:t>对七种表类型的支持</a:t>
            </a:r>
          </a:p>
        </p:txBody>
      </p:sp>
      <p:sp>
        <p:nvSpPr>
          <p:cNvPr id="3" name="内容占位符 2">
            <a:extLst>
              <a:ext uri="{FF2B5EF4-FFF2-40B4-BE49-F238E27FC236}">
                <a16:creationId xmlns:a16="http://schemas.microsoft.com/office/drawing/2014/main" id="{6A26155A-B083-4415-B15B-82E86B7B2DA5}"/>
              </a:ext>
            </a:extLst>
          </p:cNvPr>
          <p:cNvSpPr>
            <a:spLocks noGrp="1"/>
          </p:cNvSpPr>
          <p:nvPr>
            <p:ph idx="1"/>
          </p:nvPr>
        </p:nvSpPr>
        <p:spPr/>
        <p:txBody>
          <a:bodyPr/>
          <a:lstStyle/>
          <a:p>
            <a:endParaRPr lang="zh-CN" altLang="en-US"/>
          </a:p>
        </p:txBody>
      </p:sp>
      <p:sp>
        <p:nvSpPr>
          <p:cNvPr id="4" name="日期占位符 3">
            <a:extLst>
              <a:ext uri="{FF2B5EF4-FFF2-40B4-BE49-F238E27FC236}">
                <a16:creationId xmlns:a16="http://schemas.microsoft.com/office/drawing/2014/main" id="{D926581B-2C45-40FC-AC09-58D1E050AB9A}"/>
              </a:ext>
            </a:extLst>
          </p:cNvPr>
          <p:cNvSpPr>
            <a:spLocks noGrp="1"/>
          </p:cNvSpPr>
          <p:nvPr>
            <p:ph type="dt" sz="half" idx="10"/>
          </p:nvPr>
        </p:nvSpPr>
        <p:spPr/>
        <p:txBody>
          <a:bodyPr/>
          <a:lstStyle/>
          <a:p>
            <a:fld id="{2587F383-4448-40AF-B985-2297EFAF1B7D}" type="datetime1">
              <a:rPr lang="zh-CN" altLang="en-US" smtClean="0"/>
              <a:t>2021/11/22</a:t>
            </a:fld>
            <a:endParaRPr lang="zh-CN" altLang="en-US" dirty="0"/>
          </a:p>
        </p:txBody>
      </p:sp>
      <p:sp>
        <p:nvSpPr>
          <p:cNvPr id="5" name="灯片编号占位符 4">
            <a:extLst>
              <a:ext uri="{FF2B5EF4-FFF2-40B4-BE49-F238E27FC236}">
                <a16:creationId xmlns:a16="http://schemas.microsoft.com/office/drawing/2014/main" id="{EF35C489-F501-4909-BD04-08C24D407F77}"/>
              </a:ext>
            </a:extLst>
          </p:cNvPr>
          <p:cNvSpPr>
            <a:spLocks noGrp="1"/>
          </p:cNvSpPr>
          <p:nvPr>
            <p:ph type="sldNum" sz="quarter" idx="12"/>
          </p:nvPr>
        </p:nvSpPr>
        <p:spPr/>
        <p:txBody>
          <a:bodyPr/>
          <a:lstStyle/>
          <a:p>
            <a:fld id="{47C4BD23-150C-4A56-8E66-9482A3FB2E80}" type="slidenum">
              <a:rPr lang="zh-CN" altLang="en-US" smtClean="0"/>
              <a:pPr/>
              <a:t>54</a:t>
            </a:fld>
            <a:endParaRPr lang="zh-CN" altLang="en-US" dirty="0"/>
          </a:p>
        </p:txBody>
      </p:sp>
      <p:pic>
        <p:nvPicPr>
          <p:cNvPr id="6" name="Picture 2">
            <a:extLst>
              <a:ext uri="{FF2B5EF4-FFF2-40B4-BE49-F238E27FC236}">
                <a16:creationId xmlns:a16="http://schemas.microsoft.com/office/drawing/2014/main" id="{7C4EBE21-29FF-4B2D-98E5-EA8BEB5721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47214" y="812127"/>
            <a:ext cx="8020050" cy="5743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4633276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DA1169-CD0C-4EE4-B20F-5DEB7060ADE3}"/>
              </a:ext>
            </a:extLst>
          </p:cNvPr>
          <p:cNvSpPr>
            <a:spLocks noGrp="1"/>
          </p:cNvSpPr>
          <p:nvPr>
            <p:ph type="title"/>
          </p:nvPr>
        </p:nvSpPr>
        <p:spPr/>
        <p:txBody>
          <a:bodyPr/>
          <a:lstStyle/>
          <a:p>
            <a:r>
              <a:rPr lang="en-US" altLang="zh-CN" dirty="0"/>
              <a:t>Appendix 13-2 Data Organization and Access in DBS</a:t>
            </a:r>
            <a:endParaRPr lang="zh-CN" altLang="en-US" dirty="0"/>
          </a:p>
        </p:txBody>
      </p:sp>
      <p:sp>
        <p:nvSpPr>
          <p:cNvPr id="3" name="内容占位符 2">
            <a:extLst>
              <a:ext uri="{FF2B5EF4-FFF2-40B4-BE49-F238E27FC236}">
                <a16:creationId xmlns:a16="http://schemas.microsoft.com/office/drawing/2014/main" id="{FE6DE249-228A-445C-ADA5-DA57CC53DBEA}"/>
              </a:ext>
            </a:extLst>
          </p:cNvPr>
          <p:cNvSpPr>
            <a:spLocks noGrp="1"/>
          </p:cNvSpPr>
          <p:nvPr>
            <p:ph idx="1"/>
          </p:nvPr>
        </p:nvSpPr>
        <p:spPr/>
        <p:txBody>
          <a:bodyPr/>
          <a:lstStyle/>
          <a:p>
            <a:r>
              <a:rPr lang="en-US" altLang="zh-CN" dirty="0"/>
              <a:t>Data organization in DBS</a:t>
            </a:r>
          </a:p>
          <a:p>
            <a:pPr marL="0" indent="0">
              <a:buNone/>
            </a:pPr>
            <a:endParaRPr lang="zh-CN" altLang="en-US" dirty="0"/>
          </a:p>
          <a:p>
            <a:r>
              <a:rPr lang="en-US" altLang="zh-CN" dirty="0"/>
              <a:t> Data access in DBS</a:t>
            </a:r>
          </a:p>
          <a:p>
            <a:pPr lvl="1"/>
            <a:r>
              <a:rPr lang="en-US" altLang="zh-CN" dirty="0"/>
              <a:t>in small DBS</a:t>
            </a:r>
          </a:p>
          <a:p>
            <a:pPr lvl="1"/>
            <a:r>
              <a:rPr lang="en-US" altLang="zh-CN" dirty="0"/>
              <a:t>in medium or large scale DBS</a:t>
            </a:r>
            <a:endParaRPr lang="zh-CN" altLang="en-US" dirty="0"/>
          </a:p>
          <a:p>
            <a:endParaRPr lang="zh-CN" altLang="en-US" dirty="0"/>
          </a:p>
        </p:txBody>
      </p:sp>
      <p:sp>
        <p:nvSpPr>
          <p:cNvPr id="4" name="日期占位符 3">
            <a:extLst>
              <a:ext uri="{FF2B5EF4-FFF2-40B4-BE49-F238E27FC236}">
                <a16:creationId xmlns:a16="http://schemas.microsoft.com/office/drawing/2014/main" id="{B65DC146-ED5B-465E-B345-8E56069CEF52}"/>
              </a:ext>
            </a:extLst>
          </p:cNvPr>
          <p:cNvSpPr>
            <a:spLocks noGrp="1"/>
          </p:cNvSpPr>
          <p:nvPr>
            <p:ph type="dt" sz="half" idx="10"/>
          </p:nvPr>
        </p:nvSpPr>
        <p:spPr/>
        <p:txBody>
          <a:bodyPr/>
          <a:lstStyle/>
          <a:p>
            <a:fld id="{3CA9D520-D447-4EAF-A388-D130B1E5C576}" type="datetime1">
              <a:rPr lang="zh-CN" altLang="en-US" smtClean="0"/>
              <a:t>2021/11/22</a:t>
            </a:fld>
            <a:endParaRPr lang="zh-CN" altLang="en-US" dirty="0"/>
          </a:p>
        </p:txBody>
      </p:sp>
      <p:sp>
        <p:nvSpPr>
          <p:cNvPr id="5" name="灯片编号占位符 4">
            <a:extLst>
              <a:ext uri="{FF2B5EF4-FFF2-40B4-BE49-F238E27FC236}">
                <a16:creationId xmlns:a16="http://schemas.microsoft.com/office/drawing/2014/main" id="{EE8BB35F-6751-4473-8C77-19E23DD5EC34}"/>
              </a:ext>
            </a:extLst>
          </p:cNvPr>
          <p:cNvSpPr>
            <a:spLocks noGrp="1"/>
          </p:cNvSpPr>
          <p:nvPr>
            <p:ph type="sldNum" sz="quarter" idx="12"/>
          </p:nvPr>
        </p:nvSpPr>
        <p:spPr/>
        <p:txBody>
          <a:bodyPr/>
          <a:lstStyle/>
          <a:p>
            <a:fld id="{47C4BD23-150C-4A56-8E66-9482A3FB2E80}" type="slidenum">
              <a:rPr lang="zh-CN" altLang="en-US" smtClean="0"/>
              <a:pPr/>
              <a:t>55</a:t>
            </a:fld>
            <a:endParaRPr lang="zh-CN" altLang="en-US" dirty="0"/>
          </a:p>
        </p:txBody>
      </p:sp>
    </p:spTree>
    <p:extLst>
      <p:ext uri="{BB962C8B-B14F-4D97-AF65-F5344CB8AC3E}">
        <p14:creationId xmlns:p14="http://schemas.microsoft.com/office/powerpoint/2010/main" val="20317663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5D9179-4241-48E6-971F-82B12E97E146}"/>
              </a:ext>
            </a:extLst>
          </p:cNvPr>
          <p:cNvSpPr>
            <a:spLocks noGrp="1"/>
          </p:cNvSpPr>
          <p:nvPr>
            <p:ph type="title"/>
          </p:nvPr>
        </p:nvSpPr>
        <p:spPr/>
        <p:txBody>
          <a:bodyPr/>
          <a:lstStyle/>
          <a:p>
            <a:r>
              <a:rPr lang="en-US" altLang="zh-CN" dirty="0"/>
              <a:t>Data Organization in DBS</a:t>
            </a:r>
            <a:endParaRPr lang="zh-CN" altLang="en-US" dirty="0"/>
          </a:p>
        </p:txBody>
      </p:sp>
      <p:sp>
        <p:nvSpPr>
          <p:cNvPr id="3" name="内容占位符 2">
            <a:extLst>
              <a:ext uri="{FF2B5EF4-FFF2-40B4-BE49-F238E27FC236}">
                <a16:creationId xmlns:a16="http://schemas.microsoft.com/office/drawing/2014/main" id="{0AFE6B08-7BDC-41B0-B536-6ADB528CBCAB}"/>
              </a:ext>
            </a:extLst>
          </p:cNvPr>
          <p:cNvSpPr>
            <a:spLocks noGrp="1"/>
          </p:cNvSpPr>
          <p:nvPr>
            <p:ph idx="1"/>
          </p:nvPr>
        </p:nvSpPr>
        <p:spPr/>
        <p:txBody>
          <a:bodyPr/>
          <a:lstStyle/>
          <a:p>
            <a:pPr marL="185738" indent="-185738" eaLnBrk="1" hangingPunct="1"/>
            <a:r>
              <a:rPr kumimoji="0" lang="en-US" altLang="zh-CN" dirty="0"/>
              <a:t>DBS provides the services of data organization and access for DBS user</a:t>
            </a:r>
          </a:p>
          <a:p>
            <a:pPr marL="185738" indent="-185738" eaLnBrk="1" hangingPunct="1"/>
            <a:r>
              <a:rPr kumimoji="0" lang="en-US" altLang="zh-CN" dirty="0"/>
              <a:t>From viewpoints of DBS users, data is organized as</a:t>
            </a:r>
            <a:endParaRPr lang="en-US" altLang="zh-CN" dirty="0"/>
          </a:p>
          <a:p>
            <a:pPr marL="766763" lvl="1" indent="-285750" eaLnBrk="1" hangingPunct="1"/>
            <a:r>
              <a:rPr lang="en-US" altLang="zh-CN" dirty="0"/>
              <a:t>relational </a:t>
            </a:r>
            <a:r>
              <a:rPr lang="en-US" altLang="zh-CN" dirty="0">
                <a:solidFill>
                  <a:srgbClr val="FF0000"/>
                </a:solidFill>
              </a:rPr>
              <a:t>tables</a:t>
            </a:r>
            <a:r>
              <a:rPr lang="en-US" altLang="zh-CN" dirty="0"/>
              <a:t>, </a:t>
            </a:r>
            <a:r>
              <a:rPr lang="en-US" altLang="zh-CN" dirty="0">
                <a:solidFill>
                  <a:srgbClr val="FF0000"/>
                </a:solidFill>
              </a:rPr>
              <a:t>tuples</a:t>
            </a:r>
            <a:r>
              <a:rPr lang="en-US" altLang="zh-CN" dirty="0"/>
              <a:t>, and </a:t>
            </a:r>
            <a:r>
              <a:rPr lang="en-US" altLang="zh-CN" dirty="0">
                <a:solidFill>
                  <a:srgbClr val="FF0000"/>
                </a:solidFill>
              </a:rPr>
              <a:t>attributes</a:t>
            </a:r>
            <a:endParaRPr lang="zh-CN" altLang="en-US" dirty="0">
              <a:solidFill>
                <a:srgbClr val="FF0000"/>
              </a:solidFill>
            </a:endParaRPr>
          </a:p>
          <a:p>
            <a:pPr marL="1185863" lvl="2" indent="-228600" eaLnBrk="1" hangingPunct="1"/>
            <a:r>
              <a:rPr lang="en-US" altLang="zh-CN" dirty="0"/>
              <a:t>user-oriented logical organization of data</a:t>
            </a:r>
            <a:endParaRPr kumimoji="0" lang="en-US" altLang="zh-CN" dirty="0"/>
          </a:p>
          <a:p>
            <a:pPr marL="185738" indent="-185738" eaLnBrk="1" hangingPunct="1"/>
            <a:r>
              <a:rPr kumimoji="0" lang="en-US" altLang="zh-CN" dirty="0"/>
              <a:t>From viewpoints of operating systems, data is stored as OS file, also known as </a:t>
            </a:r>
            <a:r>
              <a:rPr lang="en-US" altLang="zh-CN" dirty="0"/>
              <a:t>DB file</a:t>
            </a:r>
          </a:p>
          <a:p>
            <a:pPr marL="766763" lvl="1" indent="-285750" eaLnBrk="1" hangingPunct="1"/>
            <a:r>
              <a:rPr kumimoji="0" lang="en-US" altLang="zh-CN" dirty="0"/>
              <a:t>DB file is logically organized as a sequence of </a:t>
            </a:r>
            <a:r>
              <a:rPr lang="en-US" altLang="zh-CN" dirty="0">
                <a:solidFill>
                  <a:srgbClr val="FF0000"/>
                </a:solidFill>
              </a:rPr>
              <a:t>records</a:t>
            </a:r>
            <a:r>
              <a:rPr lang="en-US" altLang="zh-CN" dirty="0">
                <a:solidFill>
                  <a:schemeClr val="hlink"/>
                </a:solidFill>
              </a:rPr>
              <a:t> </a:t>
            </a:r>
            <a:endParaRPr kumimoji="0" lang="en-US" altLang="zh-CN" dirty="0"/>
          </a:p>
          <a:p>
            <a:pPr marL="766763" lvl="1" indent="-285750" eaLnBrk="1" hangingPunct="1"/>
            <a:r>
              <a:rPr kumimoji="0" lang="en-US" altLang="zh-CN" dirty="0"/>
              <a:t>DB file resides on secondary storages, i.e. disks, in unit of </a:t>
            </a:r>
            <a:r>
              <a:rPr lang="en-US" altLang="zh-CN" dirty="0">
                <a:solidFill>
                  <a:srgbClr val="FF0000"/>
                </a:solidFill>
              </a:rPr>
              <a:t>block</a:t>
            </a:r>
          </a:p>
          <a:p>
            <a:endParaRPr lang="zh-CN" altLang="en-US" dirty="0"/>
          </a:p>
        </p:txBody>
      </p:sp>
      <p:sp>
        <p:nvSpPr>
          <p:cNvPr id="4" name="日期占位符 3">
            <a:extLst>
              <a:ext uri="{FF2B5EF4-FFF2-40B4-BE49-F238E27FC236}">
                <a16:creationId xmlns:a16="http://schemas.microsoft.com/office/drawing/2014/main" id="{059C6CD8-1F9D-46EC-92D0-108E30F90C92}"/>
              </a:ext>
            </a:extLst>
          </p:cNvPr>
          <p:cNvSpPr>
            <a:spLocks noGrp="1"/>
          </p:cNvSpPr>
          <p:nvPr>
            <p:ph type="dt" sz="half" idx="10"/>
          </p:nvPr>
        </p:nvSpPr>
        <p:spPr/>
        <p:txBody>
          <a:bodyPr/>
          <a:lstStyle/>
          <a:p>
            <a:fld id="{B04F5612-8C74-4C91-8122-E3FF56BE6CD7}" type="datetime1">
              <a:rPr lang="zh-CN" altLang="en-US" smtClean="0"/>
              <a:t>2021/11/22</a:t>
            </a:fld>
            <a:endParaRPr lang="zh-CN" altLang="en-US" dirty="0"/>
          </a:p>
        </p:txBody>
      </p:sp>
      <p:sp>
        <p:nvSpPr>
          <p:cNvPr id="5" name="灯片编号占位符 4">
            <a:extLst>
              <a:ext uri="{FF2B5EF4-FFF2-40B4-BE49-F238E27FC236}">
                <a16:creationId xmlns:a16="http://schemas.microsoft.com/office/drawing/2014/main" id="{20666B16-1131-4F67-A076-6AE9FF78D0A9}"/>
              </a:ext>
            </a:extLst>
          </p:cNvPr>
          <p:cNvSpPr>
            <a:spLocks noGrp="1"/>
          </p:cNvSpPr>
          <p:nvPr>
            <p:ph type="sldNum" sz="quarter" idx="12"/>
          </p:nvPr>
        </p:nvSpPr>
        <p:spPr/>
        <p:txBody>
          <a:bodyPr/>
          <a:lstStyle/>
          <a:p>
            <a:fld id="{47C4BD23-150C-4A56-8E66-9482A3FB2E80}" type="slidenum">
              <a:rPr lang="zh-CN" altLang="en-US" smtClean="0"/>
              <a:pPr/>
              <a:t>56</a:t>
            </a:fld>
            <a:endParaRPr lang="zh-CN" altLang="en-US" dirty="0"/>
          </a:p>
        </p:txBody>
      </p:sp>
    </p:spTree>
    <p:extLst>
      <p:ext uri="{BB962C8B-B14F-4D97-AF65-F5344CB8AC3E}">
        <p14:creationId xmlns:p14="http://schemas.microsoft.com/office/powerpoint/2010/main" val="428181256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7AA14A-383D-4606-9009-5482F42B520D}"/>
              </a:ext>
            </a:extLst>
          </p:cNvPr>
          <p:cNvSpPr>
            <a:spLocks noGrp="1"/>
          </p:cNvSpPr>
          <p:nvPr>
            <p:ph type="title"/>
          </p:nvPr>
        </p:nvSpPr>
        <p:spPr/>
        <p:txBody>
          <a:bodyPr/>
          <a:lstStyle/>
          <a:p>
            <a:r>
              <a:rPr lang="en-US" altLang="zh-CN" dirty="0"/>
              <a:t>Data Organization in DBS</a:t>
            </a:r>
            <a:endParaRPr lang="zh-CN" altLang="en-US" dirty="0"/>
          </a:p>
        </p:txBody>
      </p:sp>
      <p:sp>
        <p:nvSpPr>
          <p:cNvPr id="3" name="内容占位符 2">
            <a:extLst>
              <a:ext uri="{FF2B5EF4-FFF2-40B4-BE49-F238E27FC236}">
                <a16:creationId xmlns:a16="http://schemas.microsoft.com/office/drawing/2014/main" id="{2EE0AD9D-70FD-4C5F-A124-E887C021C269}"/>
              </a:ext>
            </a:extLst>
          </p:cNvPr>
          <p:cNvSpPr>
            <a:spLocks noGrp="1"/>
          </p:cNvSpPr>
          <p:nvPr>
            <p:ph idx="1"/>
          </p:nvPr>
        </p:nvSpPr>
        <p:spPr/>
        <p:txBody>
          <a:bodyPr/>
          <a:lstStyle/>
          <a:p>
            <a:pPr marL="290513" indent="-290513" eaLnBrk="1" hangingPunct="1"/>
            <a:r>
              <a:rPr kumimoji="0" lang="en-US" altLang="zh-CN" dirty="0"/>
              <a:t>DBS</a:t>
            </a:r>
            <a:r>
              <a:rPr kumimoji="0" lang="zh-CN" altLang="en-US" dirty="0"/>
              <a:t>数据的基本逻辑单位—</a:t>
            </a:r>
            <a:r>
              <a:rPr kumimoji="0" lang="zh-CN" altLang="en-US" dirty="0">
                <a:solidFill>
                  <a:srgbClr val="2D0EE4"/>
                </a:solidFill>
              </a:rPr>
              <a:t>元组/数据行</a:t>
            </a:r>
            <a:r>
              <a:rPr kumimoji="0" lang="zh-CN" altLang="en-US" dirty="0"/>
              <a:t>与</a:t>
            </a:r>
            <a:r>
              <a:rPr kumimoji="0" lang="en-US" altLang="zh-CN" dirty="0"/>
              <a:t>OS</a:t>
            </a:r>
            <a:r>
              <a:rPr kumimoji="0" lang="zh-CN" altLang="en-US" dirty="0"/>
              <a:t>文件中数据的基本逻辑单位—</a:t>
            </a:r>
            <a:r>
              <a:rPr kumimoji="0" lang="zh-CN" altLang="en-US" dirty="0">
                <a:solidFill>
                  <a:srgbClr val="2D0EE4"/>
                </a:solidFill>
              </a:rPr>
              <a:t>文件记录</a:t>
            </a:r>
            <a:r>
              <a:rPr kumimoji="0" lang="zh-CN" altLang="en-US" dirty="0"/>
              <a:t>的对应关系</a:t>
            </a:r>
            <a:endParaRPr lang="en-US" altLang="zh-CN" dirty="0"/>
          </a:p>
          <a:p>
            <a:pPr marL="661988" lvl="1" indent="-180975" eaLnBrk="1" hangingPunct="1"/>
            <a:r>
              <a:rPr kumimoji="0" lang="en-US" altLang="zh-CN" dirty="0"/>
              <a:t>1</a:t>
            </a:r>
            <a:r>
              <a:rPr kumimoji="0" lang="zh-CN" altLang="en-US" dirty="0"/>
              <a:t>个元组对应于文件系统的</a:t>
            </a:r>
            <a:r>
              <a:rPr kumimoji="0" lang="en-US" altLang="zh-CN" dirty="0"/>
              <a:t>1</a:t>
            </a:r>
            <a:r>
              <a:rPr kumimoji="0" lang="zh-CN" altLang="en-US" dirty="0"/>
              <a:t>个逻辑记录</a:t>
            </a:r>
            <a:endParaRPr lang="zh-CN" altLang="en-US" i="1" dirty="0"/>
          </a:p>
          <a:p>
            <a:pPr marL="1046163" lvl="2" indent="-187325" eaLnBrk="1" hangingPunct="1"/>
            <a:r>
              <a:rPr kumimoji="0" lang="en-US" altLang="zh-CN" dirty="0"/>
              <a:t>fixed-length  record</a:t>
            </a:r>
          </a:p>
          <a:p>
            <a:pPr marL="1046163" lvl="2" indent="-187325" eaLnBrk="1" hangingPunct="1"/>
            <a:r>
              <a:rPr kumimoji="0" lang="en-US" altLang="zh-CN" dirty="0"/>
              <a:t>variable-length record</a:t>
            </a:r>
            <a:endParaRPr lang="en-US" altLang="zh-CN" dirty="0"/>
          </a:p>
          <a:p>
            <a:pPr marL="661988" lvl="1" indent="-180975" eaLnBrk="1" hangingPunct="1"/>
            <a:r>
              <a:rPr kumimoji="0" lang="en-US" altLang="zh-CN" dirty="0"/>
              <a:t>1</a:t>
            </a:r>
            <a:r>
              <a:rPr kumimoji="0" lang="zh-CN" altLang="en-US" dirty="0"/>
              <a:t>个关系表对应于</a:t>
            </a:r>
            <a:r>
              <a:rPr kumimoji="0" lang="en-US" altLang="zh-CN" dirty="0"/>
              <a:t>1</a:t>
            </a:r>
            <a:r>
              <a:rPr kumimoji="0" lang="zh-CN" altLang="en-US" dirty="0"/>
              <a:t>个</a:t>
            </a:r>
            <a:r>
              <a:rPr kumimoji="0" lang="en-US" altLang="zh-CN" dirty="0"/>
              <a:t>OS</a:t>
            </a:r>
            <a:r>
              <a:rPr kumimoji="0" lang="zh-CN" altLang="en-US" dirty="0"/>
              <a:t>文件，或</a:t>
            </a:r>
            <a:r>
              <a:rPr kumimoji="0" lang="en-US" altLang="zh-CN" dirty="0"/>
              <a:t>1</a:t>
            </a:r>
            <a:r>
              <a:rPr kumimoji="0" lang="zh-CN" altLang="en-US" dirty="0"/>
              <a:t>个文件存储多个关系表的数据</a:t>
            </a:r>
            <a:endParaRPr kumimoji="0" lang="en-US" altLang="zh-CN" dirty="0"/>
          </a:p>
          <a:p>
            <a:pPr marL="290513" indent="-290513" eaLnBrk="1" hangingPunct="1"/>
            <a:endParaRPr kumimoji="0" lang="en-US" altLang="zh-CN" dirty="0"/>
          </a:p>
          <a:p>
            <a:pPr marL="290513" indent="-290513" eaLnBrk="1" hangingPunct="1"/>
            <a:r>
              <a:rPr kumimoji="0" lang="en-US" altLang="zh-CN" dirty="0"/>
              <a:t>record</a:t>
            </a:r>
            <a:r>
              <a:rPr kumimoji="0" lang="zh-CN" altLang="en-US" dirty="0"/>
              <a:t>与磁盘基本存储单位—</a:t>
            </a:r>
            <a:r>
              <a:rPr kumimoji="0" lang="en-US" altLang="zh-CN" dirty="0"/>
              <a:t>block</a:t>
            </a:r>
            <a:r>
              <a:rPr kumimoji="0" lang="zh-CN" altLang="en-US" dirty="0"/>
              <a:t>的对应关系关系</a:t>
            </a:r>
            <a:endParaRPr lang="en-US" altLang="zh-CN" dirty="0"/>
          </a:p>
          <a:p>
            <a:pPr marL="661988" lvl="1" indent="-180975" eaLnBrk="1" hangingPunct="1"/>
            <a:r>
              <a:rPr kumimoji="0" lang="en-US" altLang="zh-CN" dirty="0"/>
              <a:t>in DBS,  1</a:t>
            </a:r>
            <a:r>
              <a:rPr kumimoji="0" lang="zh-CN" altLang="en-US" dirty="0"/>
              <a:t>个</a:t>
            </a:r>
            <a:r>
              <a:rPr kumimoji="0" lang="en-US" altLang="zh-CN" dirty="0"/>
              <a:t>block</a:t>
            </a:r>
            <a:r>
              <a:rPr kumimoji="0" lang="zh-CN" altLang="en-US" dirty="0"/>
              <a:t>包含多个文件逻辑记录</a:t>
            </a:r>
          </a:p>
          <a:p>
            <a:endParaRPr lang="zh-CN" altLang="en-US" dirty="0"/>
          </a:p>
        </p:txBody>
      </p:sp>
      <p:sp>
        <p:nvSpPr>
          <p:cNvPr id="4" name="日期占位符 3">
            <a:extLst>
              <a:ext uri="{FF2B5EF4-FFF2-40B4-BE49-F238E27FC236}">
                <a16:creationId xmlns:a16="http://schemas.microsoft.com/office/drawing/2014/main" id="{2976053A-00BD-433F-9224-80AD26DD0BA1}"/>
              </a:ext>
            </a:extLst>
          </p:cNvPr>
          <p:cNvSpPr>
            <a:spLocks noGrp="1"/>
          </p:cNvSpPr>
          <p:nvPr>
            <p:ph type="dt" sz="half" idx="10"/>
          </p:nvPr>
        </p:nvSpPr>
        <p:spPr/>
        <p:txBody>
          <a:bodyPr/>
          <a:lstStyle/>
          <a:p>
            <a:fld id="{EEEF8E47-6120-460B-88CE-C363FEFB876B}" type="datetime1">
              <a:rPr lang="zh-CN" altLang="en-US" smtClean="0"/>
              <a:t>2021/11/22</a:t>
            </a:fld>
            <a:endParaRPr lang="zh-CN" altLang="en-US" dirty="0"/>
          </a:p>
        </p:txBody>
      </p:sp>
      <p:sp>
        <p:nvSpPr>
          <p:cNvPr id="5" name="灯片编号占位符 4">
            <a:extLst>
              <a:ext uri="{FF2B5EF4-FFF2-40B4-BE49-F238E27FC236}">
                <a16:creationId xmlns:a16="http://schemas.microsoft.com/office/drawing/2014/main" id="{61D38924-EE48-42BD-8B1F-EDB400E5DAFD}"/>
              </a:ext>
            </a:extLst>
          </p:cNvPr>
          <p:cNvSpPr>
            <a:spLocks noGrp="1"/>
          </p:cNvSpPr>
          <p:nvPr>
            <p:ph type="sldNum" sz="quarter" idx="12"/>
          </p:nvPr>
        </p:nvSpPr>
        <p:spPr/>
        <p:txBody>
          <a:bodyPr/>
          <a:lstStyle/>
          <a:p>
            <a:fld id="{47C4BD23-150C-4A56-8E66-9482A3FB2E80}" type="slidenum">
              <a:rPr lang="zh-CN" altLang="en-US" smtClean="0"/>
              <a:pPr/>
              <a:t>57</a:t>
            </a:fld>
            <a:endParaRPr lang="zh-CN" altLang="en-US" dirty="0"/>
          </a:p>
        </p:txBody>
      </p:sp>
    </p:spTree>
    <p:extLst>
      <p:ext uri="{BB962C8B-B14F-4D97-AF65-F5344CB8AC3E}">
        <p14:creationId xmlns:p14="http://schemas.microsoft.com/office/powerpoint/2010/main" val="53530763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081675-FBEB-4CF5-961E-EBA58D85C3F4}"/>
              </a:ext>
            </a:extLst>
          </p:cNvPr>
          <p:cNvSpPr>
            <a:spLocks noGrp="1"/>
          </p:cNvSpPr>
          <p:nvPr>
            <p:ph type="title"/>
          </p:nvPr>
        </p:nvSpPr>
        <p:spPr/>
        <p:txBody>
          <a:bodyPr/>
          <a:lstStyle/>
          <a:p>
            <a:r>
              <a:rPr lang="en-US" altLang="zh-CN" dirty="0"/>
              <a:t>Data Access in DBS</a:t>
            </a:r>
            <a:endParaRPr lang="zh-CN" altLang="en-US" dirty="0"/>
          </a:p>
        </p:txBody>
      </p:sp>
      <p:sp>
        <p:nvSpPr>
          <p:cNvPr id="3" name="内容占位符 2">
            <a:extLst>
              <a:ext uri="{FF2B5EF4-FFF2-40B4-BE49-F238E27FC236}">
                <a16:creationId xmlns:a16="http://schemas.microsoft.com/office/drawing/2014/main" id="{2A836E3C-0013-4695-9920-ED24ED8E0035}"/>
              </a:ext>
            </a:extLst>
          </p:cNvPr>
          <p:cNvSpPr>
            <a:spLocks noGrp="1"/>
          </p:cNvSpPr>
          <p:nvPr>
            <p:ph idx="1"/>
          </p:nvPr>
        </p:nvSpPr>
        <p:spPr>
          <a:xfrm>
            <a:off x="198362" y="772634"/>
            <a:ext cx="11834414" cy="6313966"/>
          </a:xfrm>
        </p:spPr>
        <p:txBody>
          <a:bodyPr>
            <a:normAutofit/>
          </a:bodyPr>
          <a:lstStyle/>
          <a:p>
            <a:pPr marL="290513" indent="-290513" eaLnBrk="1" hangingPunct="1"/>
            <a:r>
              <a:rPr lang="zh-CN" altLang="en-US" dirty="0"/>
              <a:t>在一些小型关系数据库系统（如</a:t>
            </a:r>
            <a:r>
              <a:rPr lang="en-US" altLang="zh-CN" dirty="0" err="1"/>
              <a:t>dbase、Foxbase</a:t>
            </a:r>
            <a:r>
              <a:rPr lang="en-US" altLang="zh-CN" dirty="0"/>
              <a:t>）</a:t>
            </a:r>
            <a:r>
              <a:rPr lang="zh-CN" altLang="en-US" dirty="0"/>
              <a:t>中，关系表被存储在单独的文件中，</a:t>
            </a:r>
            <a:r>
              <a:rPr lang="en-US" altLang="zh-CN" dirty="0"/>
              <a:t>DBMS</a:t>
            </a:r>
            <a:r>
              <a:rPr lang="zh-CN" altLang="en-US" dirty="0"/>
              <a:t>利用</a:t>
            </a:r>
            <a:r>
              <a:rPr lang="en-US" altLang="zh-CN" dirty="0"/>
              <a:t>OS</a:t>
            </a:r>
            <a:r>
              <a:rPr lang="zh-CN" altLang="en-US" dirty="0"/>
              <a:t>文件系统作为其</a:t>
            </a:r>
            <a:r>
              <a:rPr lang="en-US" altLang="zh-CN" dirty="0"/>
              <a:t>DBMS</a:t>
            </a:r>
            <a:r>
              <a:rPr lang="zh-CN" altLang="en-US" dirty="0"/>
              <a:t>物理层实现基础，利用</a:t>
            </a:r>
            <a:r>
              <a:rPr lang="en-US" altLang="zh-CN" dirty="0"/>
              <a:t>OS</a:t>
            </a:r>
            <a:r>
              <a:rPr lang="zh-CN" altLang="en-US" dirty="0"/>
              <a:t>文件系统实现数据组织与访问</a:t>
            </a:r>
            <a:endParaRPr lang="en-US" altLang="zh-CN" dirty="0"/>
          </a:p>
          <a:p>
            <a:pPr marL="766763" lvl="1" indent="-285750" eaLnBrk="1" hangingPunct="1"/>
            <a:r>
              <a:rPr lang="zh-CN" altLang="en-US" dirty="0"/>
              <a:t>操作系统为</a:t>
            </a:r>
            <a:r>
              <a:rPr lang="en-US" altLang="zh-CN" dirty="0"/>
              <a:t>DB</a:t>
            </a:r>
            <a:r>
              <a:rPr lang="zh-CN" altLang="en-US" dirty="0"/>
              <a:t>分配所需的磁盘</a:t>
            </a:r>
            <a:r>
              <a:rPr lang="en-US" altLang="zh-CN" dirty="0"/>
              <a:t>block</a:t>
            </a:r>
            <a:endParaRPr lang="zh-CN" altLang="en-US" i="1" dirty="0"/>
          </a:p>
          <a:p>
            <a:pPr marL="1185863" lvl="2" indent="-228600" eaLnBrk="1" hangingPunct="1"/>
            <a:r>
              <a:rPr kumimoji="0" lang="zh-CN" altLang="en-US" dirty="0"/>
              <a:t>有可能将逻辑上相邻的数据分配到磁盘上不同的区域，导致连续访问时效率下降</a:t>
            </a:r>
            <a:endParaRPr lang="en-US" altLang="zh-CN" dirty="0"/>
          </a:p>
          <a:p>
            <a:pPr marL="766763" lvl="1" indent="-285750" eaLnBrk="1" hangingPunct="1"/>
            <a:r>
              <a:rPr lang="zh-CN" altLang="en-US" dirty="0"/>
              <a:t>用户对</a:t>
            </a:r>
            <a:r>
              <a:rPr lang="en-US" altLang="zh-CN" dirty="0"/>
              <a:t>DB</a:t>
            </a:r>
            <a:r>
              <a:rPr lang="zh-CN" altLang="en-US" dirty="0"/>
              <a:t>文件数据的访问需要借助于</a:t>
            </a:r>
            <a:r>
              <a:rPr lang="en-US" altLang="zh-CN" dirty="0"/>
              <a:t>OS</a:t>
            </a:r>
            <a:r>
              <a:rPr lang="zh-CN" altLang="en-US" dirty="0"/>
              <a:t>文件系统提供的文件结构和存取路径</a:t>
            </a:r>
            <a:endParaRPr lang="zh-CN" altLang="en-US" i="1" dirty="0"/>
          </a:p>
          <a:p>
            <a:pPr marL="1185863" lvl="2" indent="-228600" eaLnBrk="1" hangingPunct="1"/>
            <a:r>
              <a:rPr kumimoji="0" lang="en-US" altLang="zh-CN" dirty="0"/>
              <a:t>DBMS</a:t>
            </a:r>
            <a:r>
              <a:rPr kumimoji="0" lang="zh-CN" altLang="en-US" dirty="0"/>
              <a:t>对</a:t>
            </a:r>
            <a:r>
              <a:rPr kumimoji="0" lang="en-US" altLang="zh-CN" dirty="0"/>
              <a:t>OS</a:t>
            </a:r>
            <a:r>
              <a:rPr kumimoji="0" lang="zh-CN" altLang="en-US" dirty="0"/>
              <a:t>依赖太大，不利于数据库系统的移植</a:t>
            </a:r>
            <a:endParaRPr kumimoji="0" lang="en-US" altLang="zh-CN" dirty="0"/>
          </a:p>
          <a:p>
            <a:pPr marL="766763" lvl="1" indent="-285750" eaLnBrk="1" hangingPunct="1"/>
            <a:r>
              <a:rPr kumimoji="0" lang="en-US" altLang="zh-CN" dirty="0"/>
              <a:t>DBS</a:t>
            </a:r>
            <a:r>
              <a:rPr kumimoji="0" lang="zh-CN" altLang="en-US" dirty="0"/>
              <a:t>数据访问过程中，</a:t>
            </a:r>
            <a:r>
              <a:rPr kumimoji="0" lang="en-US" altLang="zh-CN" dirty="0"/>
              <a:t>DBMS</a:t>
            </a:r>
            <a:r>
              <a:rPr kumimoji="0" lang="zh-CN" altLang="en-US" dirty="0"/>
              <a:t>的</a:t>
            </a:r>
            <a:r>
              <a:rPr kumimoji="0" lang="en-US" altLang="zh-CN" dirty="0"/>
              <a:t>storage management </a:t>
            </a:r>
            <a:r>
              <a:rPr kumimoji="0" lang="zh-CN" altLang="en-US" dirty="0"/>
              <a:t>（</a:t>
            </a:r>
            <a:r>
              <a:rPr kumimoji="0" lang="en-US" altLang="zh-CN" dirty="0"/>
              <a:t>Fig.1.4) 、OS</a:t>
            </a:r>
            <a:r>
              <a:rPr kumimoji="0" lang="zh-CN" altLang="en-US" dirty="0"/>
              <a:t>文件系统、</a:t>
            </a:r>
            <a:r>
              <a:rPr kumimoji="0" lang="en-US" altLang="zh-CN" dirty="0"/>
              <a:t>I/O</a:t>
            </a:r>
            <a:r>
              <a:rPr kumimoji="0" lang="zh-CN" altLang="en-US" dirty="0"/>
              <a:t>子系统完成如下地址变换</a:t>
            </a:r>
            <a:endParaRPr lang="zh-CN" altLang="en-US" i="1" dirty="0"/>
          </a:p>
          <a:p>
            <a:pPr marL="1185863" lvl="2" indent="-228600" eaLnBrk="1" hangingPunct="1"/>
            <a:r>
              <a:rPr kumimoji="0" lang="en-US" altLang="zh-CN" dirty="0"/>
              <a:t>DB</a:t>
            </a:r>
            <a:r>
              <a:rPr kumimoji="0" lang="zh-CN" altLang="en-US" dirty="0"/>
              <a:t>关系表中元组</a:t>
            </a:r>
            <a:r>
              <a:rPr kumimoji="0" lang="en-US" altLang="zh-CN" dirty="0"/>
              <a:t>/</a:t>
            </a:r>
            <a:r>
              <a:rPr kumimoji="0" lang="zh-CN" altLang="en-US" dirty="0"/>
              <a:t>数据行 到 </a:t>
            </a:r>
            <a:r>
              <a:rPr kumimoji="0" lang="en-US" altLang="zh-CN" dirty="0"/>
              <a:t>DB</a:t>
            </a:r>
            <a:r>
              <a:rPr kumimoji="0" lang="zh-CN" altLang="en-US" dirty="0"/>
              <a:t>文件中数据的逻辑地址（文件名，记录号）间的映射</a:t>
            </a:r>
          </a:p>
          <a:p>
            <a:pPr marL="1185863" lvl="2" indent="-228600" eaLnBrk="1" hangingPunct="1"/>
            <a:r>
              <a:rPr kumimoji="0" lang="en-US" altLang="zh-CN" dirty="0"/>
              <a:t>DB</a:t>
            </a:r>
            <a:r>
              <a:rPr kumimoji="0" lang="zh-CN" altLang="en-US" dirty="0"/>
              <a:t>文件记录号到外设上数据物理地址（记录所在的物理块号和具体地址）的映射</a:t>
            </a:r>
            <a:endParaRPr lang="en-US" altLang="zh-CN" dirty="0"/>
          </a:p>
          <a:p>
            <a:pPr marL="766763" lvl="1" indent="-285750" eaLnBrk="1" hangingPunct="1"/>
            <a:r>
              <a:rPr lang="en-US" altLang="zh-CN" dirty="0"/>
              <a:t>Fig. A.1</a:t>
            </a:r>
            <a:endParaRPr kumimoji="0" lang="zh-CN" altLang="en-US" dirty="0"/>
          </a:p>
          <a:p>
            <a:endParaRPr lang="zh-CN" altLang="en-US" dirty="0"/>
          </a:p>
        </p:txBody>
      </p:sp>
      <p:sp>
        <p:nvSpPr>
          <p:cNvPr id="4" name="日期占位符 3">
            <a:extLst>
              <a:ext uri="{FF2B5EF4-FFF2-40B4-BE49-F238E27FC236}">
                <a16:creationId xmlns:a16="http://schemas.microsoft.com/office/drawing/2014/main" id="{117AE066-C826-45C7-B25D-3E91109FF733}"/>
              </a:ext>
            </a:extLst>
          </p:cNvPr>
          <p:cNvSpPr>
            <a:spLocks noGrp="1"/>
          </p:cNvSpPr>
          <p:nvPr>
            <p:ph type="dt" sz="half" idx="10"/>
          </p:nvPr>
        </p:nvSpPr>
        <p:spPr/>
        <p:txBody>
          <a:bodyPr/>
          <a:lstStyle/>
          <a:p>
            <a:fld id="{305B6221-A3C8-4FA7-8492-2345E590B318}" type="datetime1">
              <a:rPr lang="zh-CN" altLang="en-US" smtClean="0"/>
              <a:t>2021/11/22</a:t>
            </a:fld>
            <a:endParaRPr lang="zh-CN" altLang="en-US" dirty="0"/>
          </a:p>
        </p:txBody>
      </p:sp>
      <p:sp>
        <p:nvSpPr>
          <p:cNvPr id="5" name="灯片编号占位符 4">
            <a:extLst>
              <a:ext uri="{FF2B5EF4-FFF2-40B4-BE49-F238E27FC236}">
                <a16:creationId xmlns:a16="http://schemas.microsoft.com/office/drawing/2014/main" id="{33A48247-C9BE-4488-892A-7E7736262FB5}"/>
              </a:ext>
            </a:extLst>
          </p:cNvPr>
          <p:cNvSpPr>
            <a:spLocks noGrp="1"/>
          </p:cNvSpPr>
          <p:nvPr>
            <p:ph type="sldNum" sz="quarter" idx="12"/>
          </p:nvPr>
        </p:nvSpPr>
        <p:spPr/>
        <p:txBody>
          <a:bodyPr/>
          <a:lstStyle/>
          <a:p>
            <a:fld id="{47C4BD23-150C-4A56-8E66-9482A3FB2E80}" type="slidenum">
              <a:rPr lang="zh-CN" altLang="en-US" smtClean="0"/>
              <a:pPr/>
              <a:t>58</a:t>
            </a:fld>
            <a:endParaRPr lang="zh-CN" altLang="en-US" dirty="0"/>
          </a:p>
        </p:txBody>
      </p:sp>
    </p:spTree>
    <p:extLst>
      <p:ext uri="{BB962C8B-B14F-4D97-AF65-F5344CB8AC3E}">
        <p14:creationId xmlns:p14="http://schemas.microsoft.com/office/powerpoint/2010/main" val="197018638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7A60C4B6-4145-4CAF-AB2D-F93874A5337C}"/>
              </a:ext>
            </a:extLst>
          </p:cNvPr>
          <p:cNvSpPr>
            <a:spLocks noGrp="1"/>
          </p:cNvSpPr>
          <p:nvPr>
            <p:ph type="sldNum" sz="quarter" idx="12"/>
          </p:nvPr>
        </p:nvSpPr>
        <p:spPr/>
        <p:txBody>
          <a:bodyPr/>
          <a:lstStyle/>
          <a:p>
            <a:fld id="{47C4BD23-150C-4A56-8E66-9482A3FB2E80}" type="slidenum">
              <a:rPr lang="zh-CN" altLang="en-US" smtClean="0"/>
              <a:t>59</a:t>
            </a:fld>
            <a:endParaRPr lang="zh-CN" altLang="en-US"/>
          </a:p>
        </p:txBody>
      </p:sp>
      <p:sp>
        <p:nvSpPr>
          <p:cNvPr id="4" name="日期占位符 3">
            <a:extLst>
              <a:ext uri="{FF2B5EF4-FFF2-40B4-BE49-F238E27FC236}">
                <a16:creationId xmlns:a16="http://schemas.microsoft.com/office/drawing/2014/main" id="{246022C8-F102-44F9-B0B5-9CF0C52598F2}"/>
              </a:ext>
            </a:extLst>
          </p:cNvPr>
          <p:cNvSpPr>
            <a:spLocks noGrp="1"/>
          </p:cNvSpPr>
          <p:nvPr>
            <p:ph type="dt" sz="half" idx="10"/>
          </p:nvPr>
        </p:nvSpPr>
        <p:spPr/>
        <p:txBody>
          <a:bodyPr/>
          <a:lstStyle/>
          <a:p>
            <a:fld id="{BB6B4CFD-C640-4112-9263-FE13EDA398EB}" type="datetime1">
              <a:rPr lang="zh-CN" altLang="en-US" smtClean="0"/>
              <a:t>2021/11/22</a:t>
            </a:fld>
            <a:endParaRPr lang="zh-CN" altLang="en-US" dirty="0"/>
          </a:p>
        </p:txBody>
      </p:sp>
      <p:sp>
        <p:nvSpPr>
          <p:cNvPr id="5" name="Text Box 2">
            <a:extLst>
              <a:ext uri="{FF2B5EF4-FFF2-40B4-BE49-F238E27FC236}">
                <a16:creationId xmlns:a16="http://schemas.microsoft.com/office/drawing/2014/main" id="{A9C20829-17C0-4F92-87B5-49CDF808BE2C}"/>
              </a:ext>
            </a:extLst>
          </p:cNvPr>
          <p:cNvSpPr txBox="1">
            <a:spLocks noChangeArrowheads="1"/>
          </p:cNvSpPr>
          <p:nvPr/>
        </p:nvSpPr>
        <p:spPr bwMode="auto">
          <a:xfrm>
            <a:off x="970280" y="1632268"/>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eaLnBrk="1" hangingPunct="1"/>
            <a:endParaRPr kumimoji="0" lang="zh-CN" altLang="en-US">
              <a:latin typeface="+mn-lt"/>
            </a:endParaRPr>
          </a:p>
        </p:txBody>
      </p:sp>
      <p:sp>
        <p:nvSpPr>
          <p:cNvPr id="6" name="Text Box 3">
            <a:extLst>
              <a:ext uri="{FF2B5EF4-FFF2-40B4-BE49-F238E27FC236}">
                <a16:creationId xmlns:a16="http://schemas.microsoft.com/office/drawing/2014/main" id="{16BB4B2C-E3CD-43C7-A94C-C4A9C9074589}"/>
              </a:ext>
            </a:extLst>
          </p:cNvPr>
          <p:cNvSpPr txBox="1">
            <a:spLocks noChangeArrowheads="1"/>
          </p:cNvSpPr>
          <p:nvPr/>
        </p:nvSpPr>
        <p:spPr bwMode="auto">
          <a:xfrm>
            <a:off x="3713480" y="259080"/>
            <a:ext cx="10493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eaLnBrk="1" hangingPunct="1"/>
            <a:r>
              <a:rPr kumimoji="0" lang="en-US" altLang="zh-CN">
                <a:latin typeface="+mn-lt"/>
              </a:rPr>
              <a:t>DBMS</a:t>
            </a:r>
          </a:p>
        </p:txBody>
      </p:sp>
      <p:sp>
        <p:nvSpPr>
          <p:cNvPr id="7" name="Text Box 4">
            <a:extLst>
              <a:ext uri="{FF2B5EF4-FFF2-40B4-BE49-F238E27FC236}">
                <a16:creationId xmlns:a16="http://schemas.microsoft.com/office/drawing/2014/main" id="{071EDC72-90C1-47D3-8E11-FEBACA84672E}"/>
              </a:ext>
            </a:extLst>
          </p:cNvPr>
          <p:cNvSpPr txBox="1">
            <a:spLocks noChangeArrowheads="1"/>
          </p:cNvSpPr>
          <p:nvPr/>
        </p:nvSpPr>
        <p:spPr bwMode="auto">
          <a:xfrm>
            <a:off x="970280" y="3688080"/>
            <a:ext cx="1192213"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algn="ctr" eaLnBrk="1" hangingPunct="1"/>
            <a:r>
              <a:rPr kumimoji="0" lang="en-US" altLang="zh-CN">
                <a:latin typeface="+mn-lt"/>
              </a:rPr>
              <a:t>DB </a:t>
            </a:r>
          </a:p>
          <a:p>
            <a:pPr algn="ctr" eaLnBrk="1" hangingPunct="1"/>
            <a:r>
              <a:rPr kumimoji="0" lang="en-US" altLang="zh-CN">
                <a:latin typeface="+mn-lt"/>
              </a:rPr>
              <a:t>user</a:t>
            </a:r>
            <a:endParaRPr kumimoji="0" lang="zh-CN" altLang="en-US">
              <a:latin typeface="+mn-lt"/>
            </a:endParaRPr>
          </a:p>
        </p:txBody>
      </p:sp>
      <p:sp>
        <p:nvSpPr>
          <p:cNvPr id="8" name="Text Box 5">
            <a:extLst>
              <a:ext uri="{FF2B5EF4-FFF2-40B4-BE49-F238E27FC236}">
                <a16:creationId xmlns:a16="http://schemas.microsoft.com/office/drawing/2014/main" id="{8472CEE0-C30A-44C2-A98A-810173E26F2E}"/>
              </a:ext>
            </a:extLst>
          </p:cNvPr>
          <p:cNvSpPr txBox="1">
            <a:spLocks noChangeArrowheads="1"/>
          </p:cNvSpPr>
          <p:nvPr/>
        </p:nvSpPr>
        <p:spPr bwMode="auto">
          <a:xfrm>
            <a:off x="3691603" y="1478280"/>
            <a:ext cx="1897955"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algn="ctr" eaLnBrk="1" hangingPunct="1"/>
            <a:r>
              <a:rPr kumimoji="0" lang="en-US" altLang="zh-CN" sz="1800">
                <a:solidFill>
                  <a:srgbClr val="FF0000"/>
                </a:solidFill>
                <a:latin typeface="+mn-lt"/>
              </a:rPr>
              <a:t>logical address</a:t>
            </a:r>
          </a:p>
          <a:p>
            <a:pPr algn="ctr" eaLnBrk="1" hangingPunct="1"/>
            <a:r>
              <a:rPr kumimoji="0" lang="en-US" altLang="zh-CN" sz="1800">
                <a:latin typeface="+mn-lt"/>
              </a:rPr>
              <a:t>: #record, or index</a:t>
            </a:r>
          </a:p>
        </p:txBody>
      </p:sp>
      <p:sp>
        <p:nvSpPr>
          <p:cNvPr id="9" name="AutoShape 6">
            <a:extLst>
              <a:ext uri="{FF2B5EF4-FFF2-40B4-BE49-F238E27FC236}">
                <a16:creationId xmlns:a16="http://schemas.microsoft.com/office/drawing/2014/main" id="{DB55F04B-9AF3-4254-A132-132970581B61}"/>
              </a:ext>
            </a:extLst>
          </p:cNvPr>
          <p:cNvSpPr>
            <a:spLocks/>
          </p:cNvSpPr>
          <p:nvPr/>
        </p:nvSpPr>
        <p:spPr bwMode="auto">
          <a:xfrm>
            <a:off x="6837680" y="2392680"/>
            <a:ext cx="228600" cy="1295400"/>
          </a:xfrm>
          <a:prstGeom prst="rightBrace">
            <a:avLst>
              <a:gd name="adj1" fmla="val 47222"/>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 name="Text Box 7">
            <a:extLst>
              <a:ext uri="{FF2B5EF4-FFF2-40B4-BE49-F238E27FC236}">
                <a16:creationId xmlns:a16="http://schemas.microsoft.com/office/drawing/2014/main" id="{A5A0DA1B-671D-4248-9288-2AE33D6F83B7}"/>
              </a:ext>
            </a:extLst>
          </p:cNvPr>
          <p:cNvSpPr txBox="1">
            <a:spLocks noChangeArrowheads="1"/>
          </p:cNvSpPr>
          <p:nvPr/>
        </p:nvSpPr>
        <p:spPr bwMode="auto">
          <a:xfrm>
            <a:off x="6990080" y="2926080"/>
            <a:ext cx="83026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eaLnBrk="1" hangingPunct="1"/>
            <a:r>
              <a:rPr kumimoji="0" lang="en-US" altLang="zh-CN" sz="2000">
                <a:latin typeface="+mn-lt"/>
              </a:rPr>
              <a:t>block</a:t>
            </a:r>
            <a:r>
              <a:rPr kumimoji="0" lang="en-US" altLang="zh-CN" sz="2000" baseline="-25000">
                <a:latin typeface="+mn-lt"/>
              </a:rPr>
              <a:t>1</a:t>
            </a:r>
          </a:p>
        </p:txBody>
      </p:sp>
      <p:sp>
        <p:nvSpPr>
          <p:cNvPr id="11" name="Text Box 8">
            <a:extLst>
              <a:ext uri="{FF2B5EF4-FFF2-40B4-BE49-F238E27FC236}">
                <a16:creationId xmlns:a16="http://schemas.microsoft.com/office/drawing/2014/main" id="{476F7D18-0748-4FC4-9468-366EA4DA0189}"/>
              </a:ext>
            </a:extLst>
          </p:cNvPr>
          <p:cNvSpPr txBox="1">
            <a:spLocks noChangeArrowheads="1"/>
          </p:cNvSpPr>
          <p:nvPr/>
        </p:nvSpPr>
        <p:spPr bwMode="auto">
          <a:xfrm>
            <a:off x="5237480" y="944880"/>
            <a:ext cx="157716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eaLnBrk="1" hangingPunct="1"/>
            <a:r>
              <a:rPr kumimoji="0" lang="en-US" altLang="zh-CN" sz="2000">
                <a:latin typeface="+mn-lt"/>
              </a:rPr>
              <a:t>OS logical file</a:t>
            </a:r>
            <a:endParaRPr kumimoji="0" lang="zh-CN" altLang="en-US" sz="2000">
              <a:latin typeface="+mn-lt"/>
            </a:endParaRPr>
          </a:p>
        </p:txBody>
      </p:sp>
      <p:sp>
        <p:nvSpPr>
          <p:cNvPr id="12" name="Text Box 9">
            <a:extLst>
              <a:ext uri="{FF2B5EF4-FFF2-40B4-BE49-F238E27FC236}">
                <a16:creationId xmlns:a16="http://schemas.microsoft.com/office/drawing/2014/main" id="{D7B848ED-60B5-4433-9C10-9E88A5019CA3}"/>
              </a:ext>
            </a:extLst>
          </p:cNvPr>
          <p:cNvSpPr txBox="1">
            <a:spLocks noChangeArrowheads="1"/>
          </p:cNvSpPr>
          <p:nvPr/>
        </p:nvSpPr>
        <p:spPr bwMode="auto">
          <a:xfrm>
            <a:off x="6456680" y="1402080"/>
            <a:ext cx="1905000" cy="1292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algn="ctr" eaLnBrk="1" hangingPunct="1"/>
            <a:r>
              <a:rPr kumimoji="0" lang="en-US" altLang="zh-CN" sz="1800">
                <a:solidFill>
                  <a:srgbClr val="FF0000"/>
                </a:solidFill>
                <a:latin typeface="+mn-lt"/>
              </a:rPr>
              <a:t>physical address</a:t>
            </a:r>
          </a:p>
          <a:p>
            <a:pPr algn="ctr" eaLnBrk="1" hangingPunct="1"/>
            <a:r>
              <a:rPr kumimoji="0" lang="en-US" altLang="zh-CN" sz="2000">
                <a:latin typeface="+mn-lt"/>
              </a:rPr>
              <a:t>: platter/cylinder</a:t>
            </a:r>
          </a:p>
          <a:p>
            <a:pPr algn="ctr" eaLnBrk="1" hangingPunct="1"/>
            <a:r>
              <a:rPr kumimoji="0" lang="zh-CN" altLang="en-US" sz="2000">
                <a:latin typeface="+mn-lt"/>
              </a:rPr>
              <a:t>/</a:t>
            </a:r>
            <a:r>
              <a:rPr kumimoji="0" lang="en-US" altLang="zh-CN" sz="2000">
                <a:latin typeface="+mn-lt"/>
              </a:rPr>
              <a:t>track/sector</a:t>
            </a:r>
          </a:p>
        </p:txBody>
      </p:sp>
      <p:sp>
        <p:nvSpPr>
          <p:cNvPr id="13" name="Text Box 10">
            <a:extLst>
              <a:ext uri="{FF2B5EF4-FFF2-40B4-BE49-F238E27FC236}">
                <a16:creationId xmlns:a16="http://schemas.microsoft.com/office/drawing/2014/main" id="{86BCDD4E-17D4-4617-A3AB-FEE79F49F667}"/>
              </a:ext>
            </a:extLst>
          </p:cNvPr>
          <p:cNvSpPr txBox="1">
            <a:spLocks noChangeArrowheads="1"/>
          </p:cNvSpPr>
          <p:nvPr/>
        </p:nvSpPr>
        <p:spPr bwMode="auto">
          <a:xfrm>
            <a:off x="8005957" y="868680"/>
            <a:ext cx="2205284"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algn="ctr" eaLnBrk="1" hangingPunct="1"/>
            <a:r>
              <a:rPr kumimoji="0" lang="en-US" altLang="zh-CN" sz="2000">
                <a:latin typeface="+mn-lt"/>
              </a:rPr>
              <a:t>secondary storage, </a:t>
            </a:r>
          </a:p>
          <a:p>
            <a:pPr algn="ctr" eaLnBrk="1" hangingPunct="1"/>
            <a:r>
              <a:rPr kumimoji="0" lang="en-US" altLang="zh-CN" sz="2000">
                <a:latin typeface="+mn-lt"/>
              </a:rPr>
              <a:t>e.g. disk</a:t>
            </a:r>
          </a:p>
        </p:txBody>
      </p:sp>
      <p:sp>
        <p:nvSpPr>
          <p:cNvPr id="14" name="AutoShape 11">
            <a:extLst>
              <a:ext uri="{FF2B5EF4-FFF2-40B4-BE49-F238E27FC236}">
                <a16:creationId xmlns:a16="http://schemas.microsoft.com/office/drawing/2014/main" id="{67F2DD66-3C44-42AD-A677-30A249CAD63E}"/>
              </a:ext>
            </a:extLst>
          </p:cNvPr>
          <p:cNvSpPr>
            <a:spLocks/>
          </p:cNvSpPr>
          <p:nvPr/>
        </p:nvSpPr>
        <p:spPr bwMode="auto">
          <a:xfrm rot="-5400000">
            <a:off x="7409180" y="-617220"/>
            <a:ext cx="304800" cy="2819400"/>
          </a:xfrm>
          <a:prstGeom prst="rightBrace">
            <a:avLst>
              <a:gd name="adj1" fmla="val 77083"/>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 name="Text Box 12">
            <a:extLst>
              <a:ext uri="{FF2B5EF4-FFF2-40B4-BE49-F238E27FC236}">
                <a16:creationId xmlns:a16="http://schemas.microsoft.com/office/drawing/2014/main" id="{248C95A3-33DB-43F1-BFA6-5172B6091853}"/>
              </a:ext>
            </a:extLst>
          </p:cNvPr>
          <p:cNvSpPr txBox="1">
            <a:spLocks noChangeArrowheads="1"/>
          </p:cNvSpPr>
          <p:nvPr/>
        </p:nvSpPr>
        <p:spPr bwMode="auto">
          <a:xfrm>
            <a:off x="6075680" y="5974080"/>
            <a:ext cx="37623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algn="ctr" eaLnBrk="1" hangingPunct="1"/>
            <a:r>
              <a:rPr kumimoji="0" lang="en-US" altLang="zh-CN" i="1">
                <a:latin typeface="+mn-lt"/>
              </a:rPr>
              <a:t>DB file in secondary storage</a:t>
            </a:r>
            <a:r>
              <a:rPr kumimoji="0" lang="en-US" altLang="zh-CN">
                <a:latin typeface="+mn-lt"/>
              </a:rPr>
              <a:t> </a:t>
            </a:r>
          </a:p>
        </p:txBody>
      </p:sp>
      <p:sp>
        <p:nvSpPr>
          <p:cNvPr id="16" name="Text Box 13">
            <a:extLst>
              <a:ext uri="{FF2B5EF4-FFF2-40B4-BE49-F238E27FC236}">
                <a16:creationId xmlns:a16="http://schemas.microsoft.com/office/drawing/2014/main" id="{BFF64766-E0AB-44AF-990F-F82A10C2A030}"/>
              </a:ext>
            </a:extLst>
          </p:cNvPr>
          <p:cNvSpPr txBox="1">
            <a:spLocks noChangeArrowheads="1"/>
          </p:cNvSpPr>
          <p:nvPr/>
        </p:nvSpPr>
        <p:spPr bwMode="auto">
          <a:xfrm>
            <a:off x="7218680" y="3611880"/>
            <a:ext cx="84830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eaLnBrk="1" hangingPunct="1"/>
            <a:r>
              <a:rPr kumimoji="0" lang="en-US" altLang="zh-CN" dirty="0">
                <a:solidFill>
                  <a:srgbClr val="2D0EE4"/>
                </a:solidFill>
                <a:latin typeface="+mn-lt"/>
              </a:rPr>
              <a:t>block</a:t>
            </a:r>
          </a:p>
        </p:txBody>
      </p:sp>
      <p:sp>
        <p:nvSpPr>
          <p:cNvPr id="17" name="Text Box 14">
            <a:extLst>
              <a:ext uri="{FF2B5EF4-FFF2-40B4-BE49-F238E27FC236}">
                <a16:creationId xmlns:a16="http://schemas.microsoft.com/office/drawing/2014/main" id="{9C045800-EEB6-4C6D-96C2-0B9636053C5B}"/>
              </a:ext>
            </a:extLst>
          </p:cNvPr>
          <p:cNvSpPr txBox="1">
            <a:spLocks noChangeArrowheads="1"/>
          </p:cNvSpPr>
          <p:nvPr/>
        </p:nvSpPr>
        <p:spPr bwMode="auto">
          <a:xfrm>
            <a:off x="5770880" y="259080"/>
            <a:ext cx="397986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eaLnBrk="1" hangingPunct="1"/>
            <a:r>
              <a:rPr kumimoji="0" lang="en-US" altLang="zh-CN" sz="2000">
                <a:latin typeface="+mn-lt"/>
              </a:rPr>
              <a:t>OS file subsystem and I/O subsystem</a:t>
            </a:r>
          </a:p>
        </p:txBody>
      </p:sp>
      <p:sp>
        <p:nvSpPr>
          <p:cNvPr id="18" name="Rectangle 15">
            <a:extLst>
              <a:ext uri="{FF2B5EF4-FFF2-40B4-BE49-F238E27FC236}">
                <a16:creationId xmlns:a16="http://schemas.microsoft.com/office/drawing/2014/main" id="{4ECE9B8A-1EA4-40F4-AB85-778CBC7C7FA9}"/>
              </a:ext>
            </a:extLst>
          </p:cNvPr>
          <p:cNvSpPr>
            <a:spLocks noChangeArrowheads="1"/>
          </p:cNvSpPr>
          <p:nvPr/>
        </p:nvSpPr>
        <p:spPr bwMode="auto">
          <a:xfrm>
            <a:off x="8361680" y="5288280"/>
            <a:ext cx="1447800" cy="6858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0" lang="en-US" altLang="zh-CN" sz="2000"/>
              <a:t>Block</a:t>
            </a:r>
            <a:r>
              <a:rPr kumimoji="0" lang="en-US" altLang="zh-CN" baseline="-25000"/>
              <a:t>k,i</a:t>
            </a:r>
          </a:p>
        </p:txBody>
      </p:sp>
      <p:sp>
        <p:nvSpPr>
          <p:cNvPr id="19" name="Rectangle 16">
            <a:extLst>
              <a:ext uri="{FF2B5EF4-FFF2-40B4-BE49-F238E27FC236}">
                <a16:creationId xmlns:a16="http://schemas.microsoft.com/office/drawing/2014/main" id="{1F7953E6-8C3D-46D1-AFD7-FB5A76D8E3B3}"/>
              </a:ext>
            </a:extLst>
          </p:cNvPr>
          <p:cNvSpPr>
            <a:spLocks noChangeArrowheads="1"/>
          </p:cNvSpPr>
          <p:nvPr/>
        </p:nvSpPr>
        <p:spPr bwMode="auto">
          <a:xfrm>
            <a:off x="8361680" y="4602480"/>
            <a:ext cx="1447800" cy="6858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0" lang="en-US" altLang="zh-CN" sz="2000"/>
              <a:t>block</a:t>
            </a:r>
            <a:r>
              <a:rPr kumimoji="0" lang="en-US" altLang="zh-CN" baseline="-25000"/>
              <a:t>k-1,i</a:t>
            </a:r>
          </a:p>
        </p:txBody>
      </p:sp>
      <p:sp>
        <p:nvSpPr>
          <p:cNvPr id="20" name="Rectangle 17">
            <a:extLst>
              <a:ext uri="{FF2B5EF4-FFF2-40B4-BE49-F238E27FC236}">
                <a16:creationId xmlns:a16="http://schemas.microsoft.com/office/drawing/2014/main" id="{A5884887-F01E-4A87-BC00-A6B8610E1AA0}"/>
              </a:ext>
            </a:extLst>
          </p:cNvPr>
          <p:cNvSpPr>
            <a:spLocks noChangeArrowheads="1"/>
          </p:cNvSpPr>
          <p:nvPr/>
        </p:nvSpPr>
        <p:spPr bwMode="auto">
          <a:xfrm>
            <a:off x="8361680" y="3916680"/>
            <a:ext cx="1447800" cy="6858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0" lang="en-US" altLang="zh-CN" sz="2000" baseline="-25000"/>
          </a:p>
        </p:txBody>
      </p:sp>
      <p:sp>
        <p:nvSpPr>
          <p:cNvPr id="21" name="Rectangle 18">
            <a:extLst>
              <a:ext uri="{FF2B5EF4-FFF2-40B4-BE49-F238E27FC236}">
                <a16:creationId xmlns:a16="http://schemas.microsoft.com/office/drawing/2014/main" id="{44818EF0-3C4A-473C-B65A-F5EE26E0C688}"/>
              </a:ext>
            </a:extLst>
          </p:cNvPr>
          <p:cNvSpPr>
            <a:spLocks noChangeArrowheads="1"/>
          </p:cNvSpPr>
          <p:nvPr/>
        </p:nvSpPr>
        <p:spPr bwMode="auto">
          <a:xfrm>
            <a:off x="8361680" y="3230880"/>
            <a:ext cx="1447800" cy="6858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0" lang="en-US" altLang="zh-CN" sz="2000"/>
              <a:t>block</a:t>
            </a:r>
            <a:r>
              <a:rPr kumimoji="0" lang="en-US" altLang="zh-CN" sz="2000" baseline="-25000"/>
              <a:t>3i</a:t>
            </a:r>
          </a:p>
        </p:txBody>
      </p:sp>
      <p:sp>
        <p:nvSpPr>
          <p:cNvPr id="22" name="Rectangle 19">
            <a:extLst>
              <a:ext uri="{FF2B5EF4-FFF2-40B4-BE49-F238E27FC236}">
                <a16:creationId xmlns:a16="http://schemas.microsoft.com/office/drawing/2014/main" id="{2BFBDDFB-5515-42B8-AC0A-53CE136D42B3}"/>
              </a:ext>
            </a:extLst>
          </p:cNvPr>
          <p:cNvSpPr>
            <a:spLocks noChangeArrowheads="1"/>
          </p:cNvSpPr>
          <p:nvPr/>
        </p:nvSpPr>
        <p:spPr bwMode="auto">
          <a:xfrm>
            <a:off x="8361680" y="2545080"/>
            <a:ext cx="1447800" cy="6858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0" lang="en-US" altLang="zh-CN" sz="2000"/>
              <a:t>block</a:t>
            </a:r>
            <a:r>
              <a:rPr kumimoji="0" lang="en-US" altLang="zh-CN" sz="2000" baseline="-25000"/>
              <a:t>2i</a:t>
            </a:r>
          </a:p>
        </p:txBody>
      </p:sp>
      <p:sp>
        <p:nvSpPr>
          <p:cNvPr id="23" name="Text Box 20">
            <a:extLst>
              <a:ext uri="{FF2B5EF4-FFF2-40B4-BE49-F238E27FC236}">
                <a16:creationId xmlns:a16="http://schemas.microsoft.com/office/drawing/2014/main" id="{DF17B5E4-BEE9-4D8C-806D-427A3A49C114}"/>
              </a:ext>
            </a:extLst>
          </p:cNvPr>
          <p:cNvSpPr txBox="1">
            <a:spLocks noChangeArrowheads="1"/>
          </p:cNvSpPr>
          <p:nvPr/>
        </p:nvSpPr>
        <p:spPr bwMode="auto">
          <a:xfrm>
            <a:off x="8904287" y="4069080"/>
            <a:ext cx="492443" cy="268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eaLnBrk="1" hangingPunct="1"/>
            <a:r>
              <a:rPr kumimoji="0" lang="zh-CN" altLang="en-US" sz="2000">
                <a:latin typeface="+mn-lt"/>
              </a:rPr>
              <a:t>…</a:t>
            </a:r>
          </a:p>
        </p:txBody>
      </p:sp>
      <p:sp>
        <p:nvSpPr>
          <p:cNvPr id="24" name="Rectangle 21">
            <a:extLst>
              <a:ext uri="{FF2B5EF4-FFF2-40B4-BE49-F238E27FC236}">
                <a16:creationId xmlns:a16="http://schemas.microsoft.com/office/drawing/2014/main" id="{0CDBECB8-40B4-40C9-9290-20F7F166B190}"/>
              </a:ext>
            </a:extLst>
          </p:cNvPr>
          <p:cNvSpPr>
            <a:spLocks noChangeArrowheads="1"/>
          </p:cNvSpPr>
          <p:nvPr/>
        </p:nvSpPr>
        <p:spPr bwMode="auto">
          <a:xfrm>
            <a:off x="8361680" y="1859280"/>
            <a:ext cx="1447800" cy="6858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0" lang="en-US" altLang="zh-CN" sz="2000"/>
              <a:t>block</a:t>
            </a:r>
            <a:r>
              <a:rPr kumimoji="0" lang="en-US" altLang="zh-CN" sz="2000" baseline="-25000"/>
              <a:t>1i</a:t>
            </a:r>
          </a:p>
        </p:txBody>
      </p:sp>
      <p:sp>
        <p:nvSpPr>
          <p:cNvPr id="25" name="Rectangle 22">
            <a:extLst>
              <a:ext uri="{FF2B5EF4-FFF2-40B4-BE49-F238E27FC236}">
                <a16:creationId xmlns:a16="http://schemas.microsoft.com/office/drawing/2014/main" id="{8B325223-5F75-4717-8F35-E308D3662706}"/>
              </a:ext>
            </a:extLst>
          </p:cNvPr>
          <p:cNvSpPr>
            <a:spLocks noChangeArrowheads="1"/>
          </p:cNvSpPr>
          <p:nvPr/>
        </p:nvSpPr>
        <p:spPr bwMode="auto">
          <a:xfrm>
            <a:off x="5466080" y="2316480"/>
            <a:ext cx="1371600" cy="4572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0" lang="en-US" altLang="zh-CN" sz="2000"/>
              <a:t>record</a:t>
            </a:r>
            <a:r>
              <a:rPr kumimoji="0" lang="en-US" altLang="zh-CN" sz="2000" baseline="-25000"/>
              <a:t>1</a:t>
            </a:r>
          </a:p>
        </p:txBody>
      </p:sp>
      <p:sp>
        <p:nvSpPr>
          <p:cNvPr id="26" name="Rectangle 23">
            <a:extLst>
              <a:ext uri="{FF2B5EF4-FFF2-40B4-BE49-F238E27FC236}">
                <a16:creationId xmlns:a16="http://schemas.microsoft.com/office/drawing/2014/main" id="{1BAFD1A9-2C5B-4057-87EE-9A5D87DF4090}"/>
              </a:ext>
            </a:extLst>
          </p:cNvPr>
          <p:cNvSpPr>
            <a:spLocks noChangeArrowheads="1"/>
          </p:cNvSpPr>
          <p:nvPr/>
        </p:nvSpPr>
        <p:spPr bwMode="auto">
          <a:xfrm>
            <a:off x="5466080" y="2773680"/>
            <a:ext cx="1371600" cy="4572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0" lang="en-US" altLang="zh-CN" sz="2000"/>
              <a:t>record</a:t>
            </a:r>
            <a:r>
              <a:rPr kumimoji="0" lang="en-US" altLang="zh-CN" sz="2000" baseline="-25000"/>
              <a:t>2</a:t>
            </a:r>
          </a:p>
        </p:txBody>
      </p:sp>
      <p:sp>
        <p:nvSpPr>
          <p:cNvPr id="27" name="Rectangle 24">
            <a:extLst>
              <a:ext uri="{FF2B5EF4-FFF2-40B4-BE49-F238E27FC236}">
                <a16:creationId xmlns:a16="http://schemas.microsoft.com/office/drawing/2014/main" id="{A3874074-6F4F-4A5E-8195-6497790CCFDA}"/>
              </a:ext>
            </a:extLst>
          </p:cNvPr>
          <p:cNvSpPr>
            <a:spLocks noChangeArrowheads="1"/>
          </p:cNvSpPr>
          <p:nvPr/>
        </p:nvSpPr>
        <p:spPr bwMode="auto">
          <a:xfrm>
            <a:off x="5466080" y="3230880"/>
            <a:ext cx="1371600" cy="4572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0" lang="en-US" altLang="zh-CN" sz="2000"/>
              <a:t>record</a:t>
            </a:r>
            <a:r>
              <a:rPr kumimoji="0" lang="en-US" altLang="zh-CN" sz="2000" baseline="-25000"/>
              <a:t>3</a:t>
            </a:r>
          </a:p>
        </p:txBody>
      </p:sp>
      <p:sp>
        <p:nvSpPr>
          <p:cNvPr id="28" name="Rectangle 25">
            <a:extLst>
              <a:ext uri="{FF2B5EF4-FFF2-40B4-BE49-F238E27FC236}">
                <a16:creationId xmlns:a16="http://schemas.microsoft.com/office/drawing/2014/main" id="{18C43B31-0937-4974-9793-E54474038A1D}"/>
              </a:ext>
            </a:extLst>
          </p:cNvPr>
          <p:cNvSpPr>
            <a:spLocks noChangeArrowheads="1"/>
          </p:cNvSpPr>
          <p:nvPr/>
        </p:nvSpPr>
        <p:spPr bwMode="auto">
          <a:xfrm>
            <a:off x="5466080" y="4983480"/>
            <a:ext cx="1371600" cy="4572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0" lang="en-US" altLang="zh-CN" sz="2000"/>
              <a:t>record</a:t>
            </a:r>
            <a:r>
              <a:rPr kumimoji="0" lang="en-US" altLang="zh-CN" baseline="-25000"/>
              <a:t>n</a:t>
            </a:r>
          </a:p>
        </p:txBody>
      </p:sp>
      <p:sp>
        <p:nvSpPr>
          <p:cNvPr id="29" name="Rectangle 26">
            <a:extLst>
              <a:ext uri="{FF2B5EF4-FFF2-40B4-BE49-F238E27FC236}">
                <a16:creationId xmlns:a16="http://schemas.microsoft.com/office/drawing/2014/main" id="{E07556B0-1F6B-4D19-B99F-34A9D2FF9ED5}"/>
              </a:ext>
            </a:extLst>
          </p:cNvPr>
          <p:cNvSpPr>
            <a:spLocks noChangeArrowheads="1"/>
          </p:cNvSpPr>
          <p:nvPr/>
        </p:nvSpPr>
        <p:spPr bwMode="auto">
          <a:xfrm>
            <a:off x="5466080" y="4526280"/>
            <a:ext cx="1371600" cy="4572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0" lang="en-US" altLang="zh-CN" sz="2000"/>
              <a:t>record</a:t>
            </a:r>
            <a:r>
              <a:rPr kumimoji="0" lang="en-US" altLang="zh-CN" baseline="-25000"/>
              <a:t>n-1</a:t>
            </a:r>
          </a:p>
        </p:txBody>
      </p:sp>
      <p:sp>
        <p:nvSpPr>
          <p:cNvPr id="30" name="Rectangle 27">
            <a:extLst>
              <a:ext uri="{FF2B5EF4-FFF2-40B4-BE49-F238E27FC236}">
                <a16:creationId xmlns:a16="http://schemas.microsoft.com/office/drawing/2014/main" id="{0AE8FDB9-AC99-4093-B692-F40C1569BA14}"/>
              </a:ext>
            </a:extLst>
          </p:cNvPr>
          <p:cNvSpPr>
            <a:spLocks noChangeArrowheads="1"/>
          </p:cNvSpPr>
          <p:nvPr/>
        </p:nvSpPr>
        <p:spPr bwMode="auto">
          <a:xfrm>
            <a:off x="5466080" y="3688080"/>
            <a:ext cx="1371600" cy="8382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 name="Text Box 28">
            <a:extLst>
              <a:ext uri="{FF2B5EF4-FFF2-40B4-BE49-F238E27FC236}">
                <a16:creationId xmlns:a16="http://schemas.microsoft.com/office/drawing/2014/main" id="{DAE816BC-21E0-4841-B9DA-C284863B1261}"/>
              </a:ext>
            </a:extLst>
          </p:cNvPr>
          <p:cNvSpPr txBox="1">
            <a:spLocks noChangeArrowheads="1"/>
          </p:cNvSpPr>
          <p:nvPr/>
        </p:nvSpPr>
        <p:spPr bwMode="auto">
          <a:xfrm>
            <a:off x="5909032" y="3870643"/>
            <a:ext cx="553998" cy="3055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eaLnBrk="1" hangingPunct="1"/>
            <a:r>
              <a:rPr kumimoji="0" lang="zh-CN" altLang="en-US">
                <a:latin typeface="+mn-lt"/>
              </a:rPr>
              <a:t>…</a:t>
            </a:r>
          </a:p>
        </p:txBody>
      </p:sp>
      <p:sp>
        <p:nvSpPr>
          <p:cNvPr id="32" name="AutoShape 29">
            <a:extLst>
              <a:ext uri="{FF2B5EF4-FFF2-40B4-BE49-F238E27FC236}">
                <a16:creationId xmlns:a16="http://schemas.microsoft.com/office/drawing/2014/main" id="{1B2771DF-8097-4842-AD01-D489277834B8}"/>
              </a:ext>
            </a:extLst>
          </p:cNvPr>
          <p:cNvSpPr>
            <a:spLocks/>
          </p:cNvSpPr>
          <p:nvPr/>
        </p:nvSpPr>
        <p:spPr bwMode="auto">
          <a:xfrm>
            <a:off x="6837680" y="4145280"/>
            <a:ext cx="228600" cy="1295400"/>
          </a:xfrm>
          <a:prstGeom prst="rightBrace">
            <a:avLst>
              <a:gd name="adj1" fmla="val 47222"/>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 name="Rectangle 30">
            <a:extLst>
              <a:ext uri="{FF2B5EF4-FFF2-40B4-BE49-F238E27FC236}">
                <a16:creationId xmlns:a16="http://schemas.microsoft.com/office/drawing/2014/main" id="{40863BDC-5112-4C78-84C1-D3A5BCE4855B}"/>
              </a:ext>
            </a:extLst>
          </p:cNvPr>
          <p:cNvSpPr>
            <a:spLocks noChangeArrowheads="1"/>
          </p:cNvSpPr>
          <p:nvPr/>
        </p:nvSpPr>
        <p:spPr bwMode="auto">
          <a:xfrm>
            <a:off x="2570480" y="2697480"/>
            <a:ext cx="1524000" cy="3810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0" lang="en-US" altLang="zh-CN" sz="2000"/>
              <a:t>tuple</a:t>
            </a:r>
            <a:r>
              <a:rPr kumimoji="0" lang="en-US" altLang="zh-CN" baseline="-25000"/>
              <a:t>1</a:t>
            </a:r>
          </a:p>
        </p:txBody>
      </p:sp>
      <p:sp>
        <p:nvSpPr>
          <p:cNvPr id="34" name="Rectangle 31">
            <a:extLst>
              <a:ext uri="{FF2B5EF4-FFF2-40B4-BE49-F238E27FC236}">
                <a16:creationId xmlns:a16="http://schemas.microsoft.com/office/drawing/2014/main" id="{BB686D6E-CC6B-4F7E-9921-AAD5887CBEEE}"/>
              </a:ext>
            </a:extLst>
          </p:cNvPr>
          <p:cNvSpPr>
            <a:spLocks noChangeArrowheads="1"/>
          </p:cNvSpPr>
          <p:nvPr/>
        </p:nvSpPr>
        <p:spPr bwMode="auto">
          <a:xfrm>
            <a:off x="2570480" y="3078480"/>
            <a:ext cx="1524000" cy="3810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0" lang="en-US" altLang="zh-CN" sz="2000"/>
              <a:t>tuple</a:t>
            </a:r>
            <a:r>
              <a:rPr kumimoji="0" lang="en-US" altLang="zh-CN" baseline="-25000"/>
              <a:t>2</a:t>
            </a:r>
          </a:p>
        </p:txBody>
      </p:sp>
      <p:sp>
        <p:nvSpPr>
          <p:cNvPr id="35" name="Rectangle 32">
            <a:extLst>
              <a:ext uri="{FF2B5EF4-FFF2-40B4-BE49-F238E27FC236}">
                <a16:creationId xmlns:a16="http://schemas.microsoft.com/office/drawing/2014/main" id="{319E86E5-FAF6-4A6E-8D10-7366A25323EE}"/>
              </a:ext>
            </a:extLst>
          </p:cNvPr>
          <p:cNvSpPr>
            <a:spLocks noChangeArrowheads="1"/>
          </p:cNvSpPr>
          <p:nvPr/>
        </p:nvSpPr>
        <p:spPr bwMode="auto">
          <a:xfrm>
            <a:off x="2570480" y="3459480"/>
            <a:ext cx="1524000" cy="3810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0" lang="en-US" altLang="zh-CN" sz="2000"/>
              <a:t>tuple</a:t>
            </a:r>
            <a:r>
              <a:rPr kumimoji="0" lang="en-US" altLang="zh-CN" baseline="-25000"/>
              <a:t>3</a:t>
            </a:r>
          </a:p>
        </p:txBody>
      </p:sp>
      <p:sp>
        <p:nvSpPr>
          <p:cNvPr id="36" name="Rectangle 33">
            <a:extLst>
              <a:ext uri="{FF2B5EF4-FFF2-40B4-BE49-F238E27FC236}">
                <a16:creationId xmlns:a16="http://schemas.microsoft.com/office/drawing/2014/main" id="{F0698A75-41B0-40F8-A5E8-8FACBC2C0BBC}"/>
              </a:ext>
            </a:extLst>
          </p:cNvPr>
          <p:cNvSpPr>
            <a:spLocks noChangeArrowheads="1"/>
          </p:cNvSpPr>
          <p:nvPr/>
        </p:nvSpPr>
        <p:spPr bwMode="auto">
          <a:xfrm>
            <a:off x="2570480" y="4526280"/>
            <a:ext cx="1524000" cy="3810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0" lang="en-US" altLang="zh-CN" sz="2000"/>
              <a:t>tuple</a:t>
            </a:r>
            <a:r>
              <a:rPr kumimoji="0" lang="en-US" altLang="zh-CN" baseline="-25000"/>
              <a:t>m-1</a:t>
            </a:r>
          </a:p>
        </p:txBody>
      </p:sp>
      <p:sp>
        <p:nvSpPr>
          <p:cNvPr id="37" name="Rectangle 34">
            <a:extLst>
              <a:ext uri="{FF2B5EF4-FFF2-40B4-BE49-F238E27FC236}">
                <a16:creationId xmlns:a16="http://schemas.microsoft.com/office/drawing/2014/main" id="{861F1799-55B4-4F6A-8DD1-828FE8F38DAC}"/>
              </a:ext>
            </a:extLst>
          </p:cNvPr>
          <p:cNvSpPr>
            <a:spLocks noChangeArrowheads="1"/>
          </p:cNvSpPr>
          <p:nvPr/>
        </p:nvSpPr>
        <p:spPr bwMode="auto">
          <a:xfrm>
            <a:off x="2570480" y="4907280"/>
            <a:ext cx="1524000" cy="3810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0" lang="en-US" altLang="zh-CN" sz="2000"/>
              <a:t>tuple</a:t>
            </a:r>
            <a:r>
              <a:rPr kumimoji="0" lang="en-US" altLang="zh-CN" baseline="-25000"/>
              <a:t>m</a:t>
            </a:r>
          </a:p>
        </p:txBody>
      </p:sp>
      <p:sp>
        <p:nvSpPr>
          <p:cNvPr id="38" name="Rectangle 35">
            <a:extLst>
              <a:ext uri="{FF2B5EF4-FFF2-40B4-BE49-F238E27FC236}">
                <a16:creationId xmlns:a16="http://schemas.microsoft.com/office/drawing/2014/main" id="{5AA0FB89-16E7-4D06-B9AC-CD0E6849059C}"/>
              </a:ext>
            </a:extLst>
          </p:cNvPr>
          <p:cNvSpPr>
            <a:spLocks noChangeArrowheads="1"/>
          </p:cNvSpPr>
          <p:nvPr/>
        </p:nvSpPr>
        <p:spPr bwMode="auto">
          <a:xfrm>
            <a:off x="2570480" y="3840480"/>
            <a:ext cx="1524000" cy="6858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 name="Text Box 36">
            <a:extLst>
              <a:ext uri="{FF2B5EF4-FFF2-40B4-BE49-F238E27FC236}">
                <a16:creationId xmlns:a16="http://schemas.microsoft.com/office/drawing/2014/main" id="{7A0538D7-5D51-4D97-A9EA-FD7CE9040533}"/>
              </a:ext>
            </a:extLst>
          </p:cNvPr>
          <p:cNvSpPr txBox="1">
            <a:spLocks noChangeArrowheads="1"/>
          </p:cNvSpPr>
          <p:nvPr/>
        </p:nvSpPr>
        <p:spPr bwMode="auto">
          <a:xfrm>
            <a:off x="3175357" y="3992880"/>
            <a:ext cx="553998" cy="3055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eaLnBrk="1" hangingPunct="1"/>
            <a:r>
              <a:rPr kumimoji="0" lang="zh-CN" altLang="en-US">
                <a:latin typeface="+mn-lt"/>
              </a:rPr>
              <a:t>…</a:t>
            </a:r>
          </a:p>
        </p:txBody>
      </p:sp>
      <p:sp>
        <p:nvSpPr>
          <p:cNvPr id="40" name="Line 37">
            <a:extLst>
              <a:ext uri="{FF2B5EF4-FFF2-40B4-BE49-F238E27FC236}">
                <a16:creationId xmlns:a16="http://schemas.microsoft.com/office/drawing/2014/main" id="{BDCAFF42-68C8-44F0-8019-03493E241F57}"/>
              </a:ext>
            </a:extLst>
          </p:cNvPr>
          <p:cNvSpPr>
            <a:spLocks noChangeShapeType="1"/>
          </p:cNvSpPr>
          <p:nvPr/>
        </p:nvSpPr>
        <p:spPr bwMode="auto">
          <a:xfrm>
            <a:off x="4094480" y="4069080"/>
            <a:ext cx="1371600" cy="0"/>
          </a:xfrm>
          <a:prstGeom prst="line">
            <a:avLst/>
          </a:prstGeom>
          <a:noFill/>
          <a:ln w="3810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 name="Line 38">
            <a:extLst>
              <a:ext uri="{FF2B5EF4-FFF2-40B4-BE49-F238E27FC236}">
                <a16:creationId xmlns:a16="http://schemas.microsoft.com/office/drawing/2014/main" id="{42447B55-4120-4056-8BED-52051973F8B2}"/>
              </a:ext>
            </a:extLst>
          </p:cNvPr>
          <p:cNvSpPr>
            <a:spLocks noChangeShapeType="1"/>
          </p:cNvSpPr>
          <p:nvPr/>
        </p:nvSpPr>
        <p:spPr bwMode="auto">
          <a:xfrm>
            <a:off x="6913880" y="4069080"/>
            <a:ext cx="1371600" cy="0"/>
          </a:xfrm>
          <a:prstGeom prst="line">
            <a:avLst/>
          </a:prstGeom>
          <a:noFill/>
          <a:ln w="3810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2" name="Text Box 39">
            <a:extLst>
              <a:ext uri="{FF2B5EF4-FFF2-40B4-BE49-F238E27FC236}">
                <a16:creationId xmlns:a16="http://schemas.microsoft.com/office/drawing/2014/main" id="{59FB6132-661F-4462-B531-810492D38BAD}"/>
              </a:ext>
            </a:extLst>
          </p:cNvPr>
          <p:cNvSpPr txBox="1">
            <a:spLocks noChangeArrowheads="1"/>
          </p:cNvSpPr>
          <p:nvPr/>
        </p:nvSpPr>
        <p:spPr bwMode="auto">
          <a:xfrm>
            <a:off x="2463476" y="868680"/>
            <a:ext cx="183325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algn="ctr" eaLnBrk="1" hangingPunct="1"/>
            <a:r>
              <a:rPr kumimoji="0" lang="zh-CN" altLang="en-US">
                <a:latin typeface="+mn-lt"/>
              </a:rPr>
              <a:t> </a:t>
            </a:r>
            <a:r>
              <a:rPr kumimoji="0" lang="en-US" altLang="zh-CN" sz="2000">
                <a:latin typeface="+mn-lt"/>
              </a:rPr>
              <a:t>relational table</a:t>
            </a:r>
          </a:p>
        </p:txBody>
      </p:sp>
      <p:sp>
        <p:nvSpPr>
          <p:cNvPr id="43" name="AutoShape 40">
            <a:extLst>
              <a:ext uri="{FF2B5EF4-FFF2-40B4-BE49-F238E27FC236}">
                <a16:creationId xmlns:a16="http://schemas.microsoft.com/office/drawing/2014/main" id="{942950A8-9A26-42CC-996C-7DA51299E4FF}"/>
              </a:ext>
            </a:extLst>
          </p:cNvPr>
          <p:cNvSpPr>
            <a:spLocks/>
          </p:cNvSpPr>
          <p:nvPr/>
        </p:nvSpPr>
        <p:spPr bwMode="auto">
          <a:xfrm rot="-5400000">
            <a:off x="4551680" y="-502920"/>
            <a:ext cx="228600" cy="2667000"/>
          </a:xfrm>
          <a:prstGeom prst="rightBrace">
            <a:avLst>
              <a:gd name="adj1" fmla="val 97222"/>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 name="Text Box 41">
            <a:extLst>
              <a:ext uri="{FF2B5EF4-FFF2-40B4-BE49-F238E27FC236}">
                <a16:creationId xmlns:a16="http://schemas.microsoft.com/office/drawing/2014/main" id="{E231D613-2246-4336-8345-246FEC59A0E7}"/>
              </a:ext>
            </a:extLst>
          </p:cNvPr>
          <p:cNvSpPr txBox="1">
            <a:spLocks noChangeArrowheads="1"/>
          </p:cNvSpPr>
          <p:nvPr/>
        </p:nvSpPr>
        <p:spPr bwMode="auto">
          <a:xfrm>
            <a:off x="4246880" y="3611880"/>
            <a:ext cx="99617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eaLnBrk="1" hangingPunct="1"/>
            <a:r>
              <a:rPr kumimoji="0" lang="en-US" altLang="zh-CN" dirty="0">
                <a:solidFill>
                  <a:srgbClr val="2D0EE4"/>
                </a:solidFill>
                <a:latin typeface="+mn-lt"/>
              </a:rPr>
              <a:t>record</a:t>
            </a:r>
          </a:p>
        </p:txBody>
      </p:sp>
      <p:sp>
        <p:nvSpPr>
          <p:cNvPr id="45" name="Text Box 42">
            <a:extLst>
              <a:ext uri="{FF2B5EF4-FFF2-40B4-BE49-F238E27FC236}">
                <a16:creationId xmlns:a16="http://schemas.microsoft.com/office/drawing/2014/main" id="{48B38243-077F-4C87-B671-B5FC593CC1FA}"/>
              </a:ext>
            </a:extLst>
          </p:cNvPr>
          <p:cNvSpPr txBox="1">
            <a:spLocks noChangeArrowheads="1"/>
          </p:cNvSpPr>
          <p:nvPr/>
        </p:nvSpPr>
        <p:spPr bwMode="auto">
          <a:xfrm>
            <a:off x="1079101" y="1478280"/>
            <a:ext cx="1185709"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algn="ctr" eaLnBrk="1" hangingPunct="1"/>
            <a:r>
              <a:rPr kumimoji="0" lang="en-US" altLang="zh-CN" sz="1800">
                <a:solidFill>
                  <a:srgbClr val="FF0000"/>
                </a:solidFill>
                <a:latin typeface="+mn-lt"/>
              </a:rPr>
              <a:t>tables</a:t>
            </a:r>
          </a:p>
          <a:p>
            <a:pPr algn="ctr" eaLnBrk="1" hangingPunct="1"/>
            <a:r>
              <a:rPr kumimoji="0" lang="en-US" altLang="zh-CN" sz="1800">
                <a:solidFill>
                  <a:srgbClr val="FF0000"/>
                </a:solidFill>
                <a:latin typeface="+mn-lt"/>
              </a:rPr>
              <a:t>/ tuples</a:t>
            </a:r>
          </a:p>
          <a:p>
            <a:pPr algn="ctr" eaLnBrk="1" hangingPunct="1"/>
            <a:r>
              <a:rPr kumimoji="0" lang="en-US" altLang="zh-CN" sz="1800">
                <a:solidFill>
                  <a:srgbClr val="FF0000"/>
                </a:solidFill>
                <a:latin typeface="+mn-lt"/>
              </a:rPr>
              <a:t>/attributes</a:t>
            </a:r>
          </a:p>
        </p:txBody>
      </p:sp>
      <p:sp>
        <p:nvSpPr>
          <p:cNvPr id="46" name="Line 43">
            <a:extLst>
              <a:ext uri="{FF2B5EF4-FFF2-40B4-BE49-F238E27FC236}">
                <a16:creationId xmlns:a16="http://schemas.microsoft.com/office/drawing/2014/main" id="{3F5CB328-449C-4503-83B7-CF6ED2DC3416}"/>
              </a:ext>
            </a:extLst>
          </p:cNvPr>
          <p:cNvSpPr>
            <a:spLocks noChangeShapeType="1"/>
          </p:cNvSpPr>
          <p:nvPr/>
        </p:nvSpPr>
        <p:spPr bwMode="auto">
          <a:xfrm>
            <a:off x="2265680" y="1402080"/>
            <a:ext cx="0" cy="5029200"/>
          </a:xfrm>
          <a:prstGeom prst="line">
            <a:avLst/>
          </a:prstGeom>
          <a:noFill/>
          <a:ln w="9525">
            <a:solidFill>
              <a:schemeClr val="tx1"/>
            </a:solidFill>
            <a:prstDash val="lg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 name="AutoShape 44">
            <a:extLst>
              <a:ext uri="{FF2B5EF4-FFF2-40B4-BE49-F238E27FC236}">
                <a16:creationId xmlns:a16="http://schemas.microsoft.com/office/drawing/2014/main" id="{983FDCD2-7138-4C06-A28F-CB20B297C912}"/>
              </a:ext>
            </a:extLst>
          </p:cNvPr>
          <p:cNvSpPr>
            <a:spLocks noChangeArrowheads="1"/>
          </p:cNvSpPr>
          <p:nvPr/>
        </p:nvSpPr>
        <p:spPr bwMode="auto">
          <a:xfrm>
            <a:off x="1960880" y="3916680"/>
            <a:ext cx="609600" cy="304800"/>
          </a:xfrm>
          <a:prstGeom prst="leftRightArrow">
            <a:avLst>
              <a:gd name="adj1" fmla="val 50000"/>
              <a:gd name="adj2" fmla="val 40000"/>
            </a:avLst>
          </a:prstGeom>
          <a:solidFill>
            <a:srgbClr val="C0C0C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 name="Text Box 45">
            <a:extLst>
              <a:ext uri="{FF2B5EF4-FFF2-40B4-BE49-F238E27FC236}">
                <a16:creationId xmlns:a16="http://schemas.microsoft.com/office/drawing/2014/main" id="{EA0A73F6-0A4C-4D2C-BAFC-5BB361E90354}"/>
              </a:ext>
            </a:extLst>
          </p:cNvPr>
          <p:cNvSpPr txBox="1">
            <a:spLocks noChangeArrowheads="1"/>
          </p:cNvSpPr>
          <p:nvPr/>
        </p:nvSpPr>
        <p:spPr bwMode="auto">
          <a:xfrm>
            <a:off x="2323417" y="5669280"/>
            <a:ext cx="2859502"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algn="ctr" eaLnBrk="1" hangingPunct="1"/>
            <a:r>
              <a:rPr kumimoji="0" lang="en-US" altLang="zh-CN" i="1">
                <a:latin typeface="+mn-lt"/>
              </a:rPr>
              <a:t>Relations, tuples, and</a:t>
            </a:r>
          </a:p>
          <a:p>
            <a:pPr algn="ctr" eaLnBrk="1" hangingPunct="1"/>
            <a:r>
              <a:rPr kumimoji="0" lang="en-US" altLang="zh-CN" i="1">
                <a:latin typeface="+mn-lt"/>
              </a:rPr>
              <a:t>attributes in DBS</a:t>
            </a:r>
            <a:endParaRPr kumimoji="0" lang="en-US" altLang="zh-CN">
              <a:latin typeface="+mn-lt"/>
            </a:endParaRPr>
          </a:p>
        </p:txBody>
      </p:sp>
      <p:sp>
        <p:nvSpPr>
          <p:cNvPr id="49" name="AutoShape 46">
            <a:hlinkClick r:id="" action="ppaction://hlinkshowjump?jump=lastslideviewed" highlightClick="1"/>
            <a:extLst>
              <a:ext uri="{FF2B5EF4-FFF2-40B4-BE49-F238E27FC236}">
                <a16:creationId xmlns:a16="http://schemas.microsoft.com/office/drawing/2014/main" id="{1DF4708C-921E-4A0A-B8C6-0A70ABF7AA91}"/>
              </a:ext>
            </a:extLst>
          </p:cNvPr>
          <p:cNvSpPr>
            <a:spLocks noChangeArrowheads="1"/>
          </p:cNvSpPr>
          <p:nvPr/>
        </p:nvSpPr>
        <p:spPr bwMode="auto">
          <a:xfrm>
            <a:off x="11709400" y="6126480"/>
            <a:ext cx="228600" cy="152400"/>
          </a:xfrm>
          <a:prstGeom prst="actionButtonBackPrevious">
            <a:avLst/>
          </a:prstGeom>
          <a:solidFill>
            <a:srgbClr val="C0C0C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 name="Text Box 47">
            <a:extLst>
              <a:ext uri="{FF2B5EF4-FFF2-40B4-BE49-F238E27FC236}">
                <a16:creationId xmlns:a16="http://schemas.microsoft.com/office/drawing/2014/main" id="{0065433F-40B9-45D6-A1CC-FAAEE360BFF3}"/>
              </a:ext>
            </a:extLst>
          </p:cNvPr>
          <p:cNvSpPr txBox="1">
            <a:spLocks noChangeArrowheads="1"/>
          </p:cNvSpPr>
          <p:nvPr/>
        </p:nvSpPr>
        <p:spPr bwMode="auto">
          <a:xfrm>
            <a:off x="4064552" y="6344363"/>
            <a:ext cx="368895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eaLnBrk="1" hangingPunct="1"/>
            <a:r>
              <a:rPr lang="en-US" altLang="zh-CN" dirty="0">
                <a:latin typeface="+mn-lt"/>
              </a:rPr>
              <a:t>Fig.A.1  Data Access in DBS-I</a:t>
            </a:r>
          </a:p>
        </p:txBody>
      </p:sp>
    </p:spTree>
    <p:extLst>
      <p:ext uri="{BB962C8B-B14F-4D97-AF65-F5344CB8AC3E}">
        <p14:creationId xmlns:p14="http://schemas.microsoft.com/office/powerpoint/2010/main" val="29944546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834FEE-6467-4DF7-B019-682312FE1B17}"/>
              </a:ext>
            </a:extLst>
          </p:cNvPr>
          <p:cNvSpPr>
            <a:spLocks noGrp="1"/>
          </p:cNvSpPr>
          <p:nvPr>
            <p:ph type="title"/>
          </p:nvPr>
        </p:nvSpPr>
        <p:spPr/>
        <p:txBody>
          <a:bodyPr/>
          <a:lstStyle/>
          <a:p>
            <a:r>
              <a:rPr lang="en-US" altLang="zh-CN" dirty="0"/>
              <a:t>Fixed-Length Records</a:t>
            </a:r>
            <a:endParaRPr lang="zh-CN" altLang="en-US" dirty="0"/>
          </a:p>
        </p:txBody>
      </p:sp>
      <p:sp>
        <p:nvSpPr>
          <p:cNvPr id="3" name="内容占位符 2">
            <a:extLst>
              <a:ext uri="{FF2B5EF4-FFF2-40B4-BE49-F238E27FC236}">
                <a16:creationId xmlns:a16="http://schemas.microsoft.com/office/drawing/2014/main" id="{DD768ECD-96AA-4C7F-BC6F-66933150E444}"/>
              </a:ext>
            </a:extLst>
          </p:cNvPr>
          <p:cNvSpPr>
            <a:spLocks noGrp="1"/>
          </p:cNvSpPr>
          <p:nvPr>
            <p:ph idx="1"/>
          </p:nvPr>
        </p:nvSpPr>
        <p:spPr/>
        <p:txBody>
          <a:bodyPr/>
          <a:lstStyle/>
          <a:p>
            <a:pPr>
              <a:defRPr/>
            </a:pPr>
            <a:r>
              <a:rPr lang="en-US" altLang="zh-CN" dirty="0">
                <a:cs typeface="Times New Roman" pitchFamily="18" charset="0"/>
              </a:rPr>
              <a:t>Simple approach</a:t>
            </a:r>
          </a:p>
          <a:p>
            <a:pPr lvl="1">
              <a:defRPr/>
            </a:pPr>
            <a:r>
              <a:rPr lang="en-US" altLang="zh-CN" dirty="0">
                <a:ea typeface="ＭＳ Ｐゴシック" pitchFamily="34" charset="-128"/>
                <a:cs typeface="Times New Roman" pitchFamily="18" charset="0"/>
              </a:rPr>
              <a:t> a block contains several records</a:t>
            </a:r>
          </a:p>
          <a:p>
            <a:pPr lvl="1">
              <a:defRPr/>
            </a:pPr>
            <a:r>
              <a:rPr lang="en-US" altLang="zh-CN" dirty="0">
                <a:ea typeface="ＭＳ Ｐゴシック" pitchFamily="34" charset="-128"/>
                <a:cs typeface="Times New Roman" pitchFamily="18" charset="0"/>
              </a:rPr>
              <a:t>store record </a:t>
            </a:r>
            <a:r>
              <a:rPr lang="en-US" altLang="zh-CN" i="1" dirty="0" err="1">
                <a:ea typeface="ＭＳ Ｐゴシック" pitchFamily="34" charset="-128"/>
                <a:cs typeface="Times New Roman" pitchFamily="18" charset="0"/>
              </a:rPr>
              <a:t>i</a:t>
            </a:r>
            <a:r>
              <a:rPr lang="en-US" altLang="zh-CN" dirty="0">
                <a:ea typeface="ＭＳ Ｐゴシック" pitchFamily="34" charset="-128"/>
                <a:cs typeface="Times New Roman" pitchFamily="18" charset="0"/>
              </a:rPr>
              <a:t> starting from byte </a:t>
            </a:r>
            <a:r>
              <a:rPr lang="en-US" altLang="zh-CN" i="1" dirty="0">
                <a:ea typeface="ＭＳ Ｐゴシック" pitchFamily="34" charset="-128"/>
                <a:cs typeface="Times New Roman" pitchFamily="18" charset="0"/>
                <a:sym typeface="Greek Symbols" pitchFamily="18" charset="2"/>
              </a:rPr>
              <a:t>n </a:t>
            </a:r>
            <a:r>
              <a:rPr lang="en-US" altLang="zh-CN" i="1" dirty="0">
                <a:ea typeface="ＭＳ Ｐゴシック" pitchFamily="34" charset="-128"/>
                <a:cs typeface="Times New Roman" pitchFamily="18" charset="0"/>
                <a:sym typeface="Symbol" pitchFamily="18" charset="2"/>
              </a:rPr>
              <a:t> (</a:t>
            </a:r>
            <a:r>
              <a:rPr lang="en-US" altLang="zh-CN" i="1" dirty="0" err="1">
                <a:ea typeface="ＭＳ Ｐゴシック" pitchFamily="34" charset="-128"/>
                <a:cs typeface="Times New Roman" pitchFamily="18" charset="0"/>
                <a:sym typeface="Symbol" pitchFamily="18" charset="2"/>
              </a:rPr>
              <a:t>i</a:t>
            </a:r>
            <a:r>
              <a:rPr lang="en-US" altLang="zh-CN" i="1" dirty="0">
                <a:ea typeface="ＭＳ Ｐゴシック" pitchFamily="34" charset="-128"/>
                <a:cs typeface="Times New Roman" pitchFamily="18" charset="0"/>
                <a:sym typeface="Symbol" pitchFamily="18" charset="2"/>
              </a:rPr>
              <a:t> – </a:t>
            </a:r>
            <a:r>
              <a:rPr lang="en-US" altLang="zh-CN" dirty="0">
                <a:ea typeface="ＭＳ Ｐゴシック" pitchFamily="34" charset="-128"/>
                <a:cs typeface="Times New Roman" pitchFamily="18" charset="0"/>
                <a:sym typeface="Symbol" pitchFamily="18" charset="2"/>
              </a:rPr>
              <a:t>1), where </a:t>
            </a:r>
            <a:r>
              <a:rPr lang="en-US" altLang="zh-CN" i="1" dirty="0">
                <a:ea typeface="ＭＳ Ｐゴシック" pitchFamily="34" charset="-128"/>
                <a:cs typeface="Times New Roman" pitchFamily="18" charset="0"/>
                <a:sym typeface="Symbol" pitchFamily="18" charset="2"/>
              </a:rPr>
              <a:t>n </a:t>
            </a:r>
            <a:r>
              <a:rPr lang="en-US" altLang="zh-CN" dirty="0">
                <a:ea typeface="ＭＳ Ｐゴシック" pitchFamily="34" charset="-128"/>
                <a:cs typeface="Times New Roman" pitchFamily="18" charset="0"/>
                <a:sym typeface="Symbol" pitchFamily="18" charset="2"/>
              </a:rPr>
              <a:t>is the size of each record.</a:t>
            </a:r>
          </a:p>
          <a:p>
            <a:pPr lvl="1">
              <a:defRPr/>
            </a:pPr>
            <a:r>
              <a:rPr lang="en-US" altLang="zh-CN" dirty="0">
                <a:ea typeface="ＭＳ Ｐゴシック" pitchFamily="34" charset="-128"/>
                <a:cs typeface="Times New Roman" pitchFamily="18" charset="0"/>
                <a:sym typeface="Symbol" pitchFamily="18" charset="2"/>
              </a:rPr>
              <a:t>record access is simple but records may cross blocks</a:t>
            </a:r>
          </a:p>
          <a:p>
            <a:pPr lvl="2">
              <a:defRPr/>
            </a:pPr>
            <a:r>
              <a:rPr lang="en-US" altLang="zh-CN" dirty="0">
                <a:ea typeface="ＭＳ Ｐゴシック" pitchFamily="34" charset="-128"/>
                <a:cs typeface="Times New Roman" pitchFamily="18" charset="0"/>
                <a:sym typeface="Symbol" pitchFamily="18" charset="2"/>
              </a:rPr>
              <a:t>modification: </a:t>
            </a:r>
          </a:p>
          <a:p>
            <a:pPr marL="763587" lvl="2" indent="0">
              <a:buFont typeface="Wingdings" pitchFamily="2" charset="2"/>
              <a:buNone/>
              <a:defRPr/>
            </a:pPr>
            <a:r>
              <a:rPr lang="en-US" altLang="zh-CN" dirty="0">
                <a:ea typeface="ＭＳ Ｐゴシック" pitchFamily="34" charset="-128"/>
                <a:cs typeface="Times New Roman" pitchFamily="18" charset="0"/>
                <a:sym typeface="Symbol" pitchFamily="18" charset="2"/>
              </a:rPr>
              <a:t>do not allow records</a:t>
            </a:r>
          </a:p>
          <a:p>
            <a:pPr marL="763587" lvl="2" indent="0">
              <a:buFont typeface="Wingdings" pitchFamily="2" charset="2"/>
              <a:buNone/>
              <a:defRPr/>
            </a:pPr>
            <a:r>
              <a:rPr lang="en-US" altLang="zh-CN" dirty="0">
                <a:ea typeface="ＭＳ Ｐゴシック" pitchFamily="34" charset="-128"/>
                <a:cs typeface="Times New Roman" pitchFamily="18" charset="0"/>
                <a:sym typeface="Symbol" pitchFamily="18" charset="2"/>
              </a:rPr>
              <a:t>to cross block boundaries</a:t>
            </a:r>
          </a:p>
          <a:p>
            <a:endParaRPr lang="zh-CN" altLang="en-US" dirty="0"/>
          </a:p>
        </p:txBody>
      </p:sp>
      <p:sp>
        <p:nvSpPr>
          <p:cNvPr id="4" name="日期占位符 3">
            <a:extLst>
              <a:ext uri="{FF2B5EF4-FFF2-40B4-BE49-F238E27FC236}">
                <a16:creationId xmlns:a16="http://schemas.microsoft.com/office/drawing/2014/main" id="{35A6AB29-B93A-4D2D-A51E-6D476DD8128F}"/>
              </a:ext>
            </a:extLst>
          </p:cNvPr>
          <p:cNvSpPr>
            <a:spLocks noGrp="1"/>
          </p:cNvSpPr>
          <p:nvPr>
            <p:ph type="dt" sz="half" idx="10"/>
          </p:nvPr>
        </p:nvSpPr>
        <p:spPr/>
        <p:txBody>
          <a:bodyPr/>
          <a:lstStyle/>
          <a:p>
            <a:fld id="{9B161683-6D0E-4584-A6F8-C417CB0BAD51}" type="datetime1">
              <a:rPr lang="zh-CN" altLang="en-US" smtClean="0"/>
              <a:t>2021/11/22</a:t>
            </a:fld>
            <a:endParaRPr lang="zh-CN" altLang="en-US" dirty="0"/>
          </a:p>
        </p:txBody>
      </p:sp>
      <p:sp>
        <p:nvSpPr>
          <p:cNvPr id="5" name="灯片编号占位符 4">
            <a:extLst>
              <a:ext uri="{FF2B5EF4-FFF2-40B4-BE49-F238E27FC236}">
                <a16:creationId xmlns:a16="http://schemas.microsoft.com/office/drawing/2014/main" id="{978B6E51-A2E6-4C9B-AA85-9B75A0478759}"/>
              </a:ext>
            </a:extLst>
          </p:cNvPr>
          <p:cNvSpPr>
            <a:spLocks noGrp="1"/>
          </p:cNvSpPr>
          <p:nvPr>
            <p:ph type="sldNum" sz="quarter" idx="12"/>
          </p:nvPr>
        </p:nvSpPr>
        <p:spPr/>
        <p:txBody>
          <a:bodyPr/>
          <a:lstStyle/>
          <a:p>
            <a:fld id="{47C4BD23-150C-4A56-8E66-9482A3FB2E80}" type="slidenum">
              <a:rPr lang="zh-CN" altLang="en-US" smtClean="0"/>
              <a:pPr/>
              <a:t>6</a:t>
            </a:fld>
            <a:endParaRPr lang="zh-CN" altLang="en-US" dirty="0"/>
          </a:p>
        </p:txBody>
      </p:sp>
      <p:pic>
        <p:nvPicPr>
          <p:cNvPr id="6" name="Picture 10">
            <a:extLst>
              <a:ext uri="{FF2B5EF4-FFF2-40B4-BE49-F238E27FC236}">
                <a16:creationId xmlns:a16="http://schemas.microsoft.com/office/drawing/2014/main" id="{B90A10D5-2868-4C84-A660-6B33CAFC907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70613" y="3079750"/>
            <a:ext cx="4252912" cy="2736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1">
            <a:extLst>
              <a:ext uri="{FF2B5EF4-FFF2-40B4-BE49-F238E27FC236}">
                <a16:creationId xmlns:a16="http://schemas.microsoft.com/office/drawing/2014/main" id="{69E6BA49-3298-4474-890A-A6C9A4D172B9}"/>
              </a:ext>
            </a:extLst>
          </p:cNvPr>
          <p:cNvSpPr txBox="1">
            <a:spLocks noChangeArrowheads="1"/>
          </p:cNvSpPr>
          <p:nvPr/>
        </p:nvSpPr>
        <p:spPr bwMode="auto">
          <a:xfrm>
            <a:off x="6096000" y="2671763"/>
            <a:ext cx="4421467" cy="400110"/>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eaLnBrk="1" hangingPunct="1"/>
            <a:r>
              <a:rPr lang="en-US" altLang="zh-CN" sz="2000" i="1" dirty="0">
                <a:latin typeface="+mn-lt"/>
              </a:rPr>
              <a:t>instructor</a:t>
            </a:r>
            <a:r>
              <a:rPr lang="en-US" altLang="zh-CN" sz="2000" dirty="0">
                <a:latin typeface="+mn-lt"/>
              </a:rPr>
              <a:t>(ID,     name,       dept,     salary)</a:t>
            </a:r>
            <a:endParaRPr lang="zh-CN" altLang="en-US" sz="2000" dirty="0">
              <a:latin typeface="+mn-lt"/>
            </a:endParaRPr>
          </a:p>
        </p:txBody>
      </p:sp>
      <p:sp>
        <p:nvSpPr>
          <p:cNvPr id="8" name="TextBox 4">
            <a:extLst>
              <a:ext uri="{FF2B5EF4-FFF2-40B4-BE49-F238E27FC236}">
                <a16:creationId xmlns:a16="http://schemas.microsoft.com/office/drawing/2014/main" id="{F058350D-F223-4D7F-AC95-E8FB0EF81ECA}"/>
              </a:ext>
            </a:extLst>
          </p:cNvPr>
          <p:cNvSpPr txBox="1">
            <a:spLocks noChangeArrowheads="1"/>
          </p:cNvSpPr>
          <p:nvPr/>
        </p:nvSpPr>
        <p:spPr bwMode="auto">
          <a:xfrm>
            <a:off x="2440623" y="4350385"/>
            <a:ext cx="3457575" cy="831850"/>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eaLnBrk="1" hangingPunct="1"/>
            <a:r>
              <a:rPr lang="en-US" altLang="zh-CN">
                <a:latin typeface="+mn-lt"/>
              </a:rPr>
              <a:t>all records are stored in  a contiguous space</a:t>
            </a:r>
            <a:endParaRPr lang="zh-CN" altLang="en-US">
              <a:latin typeface="+mn-lt"/>
            </a:endParaRPr>
          </a:p>
        </p:txBody>
      </p:sp>
    </p:spTree>
    <p:extLst>
      <p:ext uri="{BB962C8B-B14F-4D97-AF65-F5344CB8AC3E}">
        <p14:creationId xmlns:p14="http://schemas.microsoft.com/office/powerpoint/2010/main" val="407860571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DD8088-1D37-4D5A-82BB-B5238AA47375}"/>
              </a:ext>
            </a:extLst>
          </p:cNvPr>
          <p:cNvSpPr>
            <a:spLocks noGrp="1"/>
          </p:cNvSpPr>
          <p:nvPr>
            <p:ph type="title"/>
          </p:nvPr>
        </p:nvSpPr>
        <p:spPr/>
        <p:txBody>
          <a:bodyPr/>
          <a:lstStyle/>
          <a:p>
            <a:r>
              <a:rPr lang="en-US" altLang="zh-CN" dirty="0"/>
              <a:t>Data Access in DBS</a:t>
            </a:r>
            <a:endParaRPr lang="zh-CN" altLang="en-US" dirty="0"/>
          </a:p>
        </p:txBody>
      </p:sp>
      <p:sp>
        <p:nvSpPr>
          <p:cNvPr id="3" name="内容占位符 2">
            <a:extLst>
              <a:ext uri="{FF2B5EF4-FFF2-40B4-BE49-F238E27FC236}">
                <a16:creationId xmlns:a16="http://schemas.microsoft.com/office/drawing/2014/main" id="{6800C908-68F2-45C6-9DAB-B28023D3E415}"/>
              </a:ext>
            </a:extLst>
          </p:cNvPr>
          <p:cNvSpPr>
            <a:spLocks noGrp="1"/>
          </p:cNvSpPr>
          <p:nvPr>
            <p:ph idx="1"/>
          </p:nvPr>
        </p:nvSpPr>
        <p:spPr/>
        <p:txBody>
          <a:bodyPr/>
          <a:lstStyle/>
          <a:p>
            <a:pPr marL="290513" indent="-290513" eaLnBrk="1" hangingPunct="1">
              <a:lnSpc>
                <a:spcPct val="110000"/>
              </a:lnSpc>
            </a:pPr>
            <a:r>
              <a:rPr lang="zh-CN" altLang="en-US" dirty="0"/>
              <a:t>一些现代大型关系数据库系统，如</a:t>
            </a:r>
            <a:r>
              <a:rPr lang="en-US" altLang="zh-CN" dirty="0"/>
              <a:t>SQL </a:t>
            </a:r>
            <a:r>
              <a:rPr lang="en-US" altLang="zh-CN" dirty="0" err="1"/>
              <a:t>Server、Oracle</a:t>
            </a:r>
            <a:r>
              <a:rPr lang="zh-CN" altLang="en-US" dirty="0"/>
              <a:t>等，为了适应数据的动态变化、提供数据快速访问路径，</a:t>
            </a:r>
            <a:r>
              <a:rPr lang="en-US" altLang="zh-CN" dirty="0"/>
              <a:t>DB</a:t>
            </a:r>
            <a:r>
              <a:rPr lang="zh-CN" altLang="en-US" dirty="0"/>
              <a:t>数据仍然以</a:t>
            </a:r>
            <a:r>
              <a:rPr lang="en-US" altLang="zh-CN" dirty="0"/>
              <a:t>DB</a:t>
            </a:r>
            <a:r>
              <a:rPr lang="zh-CN" altLang="en-US" dirty="0"/>
              <a:t>文件的方式存在，但对</a:t>
            </a:r>
            <a:r>
              <a:rPr lang="en-US" altLang="zh-CN" dirty="0"/>
              <a:t>DB</a:t>
            </a:r>
            <a:r>
              <a:rPr lang="zh-CN" altLang="en-US" dirty="0"/>
              <a:t>文件的管理并不直接依赖于</a:t>
            </a:r>
            <a:r>
              <a:rPr lang="en-US" altLang="zh-CN" dirty="0"/>
              <a:t>OS</a:t>
            </a:r>
            <a:r>
              <a:rPr lang="zh-CN" altLang="en-US" dirty="0"/>
              <a:t>文件系统</a:t>
            </a:r>
          </a:p>
          <a:p>
            <a:pPr marL="290513" indent="-290513" eaLnBrk="1" hangingPunct="1">
              <a:lnSpc>
                <a:spcPct val="110000"/>
              </a:lnSpc>
            </a:pPr>
            <a:r>
              <a:rPr lang="en-US" altLang="zh-CN" dirty="0"/>
              <a:t> </a:t>
            </a:r>
            <a:r>
              <a:rPr lang="zh-CN" altLang="en-US" dirty="0"/>
              <a:t>在创建数据库时，</a:t>
            </a:r>
            <a:r>
              <a:rPr lang="en-US" altLang="zh-CN" dirty="0"/>
              <a:t>DBMS</a:t>
            </a:r>
            <a:r>
              <a:rPr lang="zh-CN" altLang="en-US" dirty="0"/>
              <a:t>向</a:t>
            </a:r>
            <a:r>
              <a:rPr lang="en-US" altLang="zh-CN" dirty="0"/>
              <a:t>OS</a:t>
            </a:r>
            <a:r>
              <a:rPr lang="zh-CN" altLang="en-US" dirty="0"/>
              <a:t>一次性申请所需磁盘空间，在此磁盘存储空间中，</a:t>
            </a:r>
            <a:r>
              <a:rPr lang="en-US" altLang="zh-CN" dirty="0"/>
              <a:t>DBMS</a:t>
            </a:r>
            <a:r>
              <a:rPr lang="zh-CN" altLang="en-US" dirty="0"/>
              <a:t>独立地为数据库中的数据设计存储和访问结构</a:t>
            </a:r>
            <a:endParaRPr lang="en-US" altLang="zh-CN" dirty="0"/>
          </a:p>
          <a:p>
            <a:pPr marL="766763" lvl="1" indent="-285750" eaLnBrk="1" hangingPunct="1">
              <a:lnSpc>
                <a:spcPct val="110000"/>
              </a:lnSpc>
            </a:pPr>
            <a:r>
              <a:rPr lang="zh-CN" altLang="en-US" dirty="0"/>
              <a:t>分配管理</a:t>
            </a:r>
            <a:r>
              <a:rPr lang="en-US" altLang="zh-CN" dirty="0"/>
              <a:t>DB</a:t>
            </a:r>
            <a:r>
              <a:rPr lang="zh-CN" altLang="en-US" dirty="0"/>
              <a:t>文件，提供数据访问机制</a:t>
            </a:r>
            <a:endParaRPr lang="en-US" altLang="zh-CN" dirty="0"/>
          </a:p>
          <a:p>
            <a:pPr marL="290513" indent="-290513" eaLnBrk="1" hangingPunct="1">
              <a:lnSpc>
                <a:spcPct val="110000"/>
              </a:lnSpc>
            </a:pPr>
            <a:endParaRPr kumimoji="0" lang="en-US" altLang="zh-CN" dirty="0"/>
          </a:p>
          <a:p>
            <a:pPr marL="290513" indent="-290513" eaLnBrk="1" hangingPunct="1">
              <a:lnSpc>
                <a:spcPct val="110000"/>
              </a:lnSpc>
            </a:pPr>
            <a:r>
              <a:rPr kumimoji="0" lang="en-US" altLang="zh-CN" dirty="0"/>
              <a:t>SQL Server as Case Study</a:t>
            </a:r>
            <a:endParaRPr lang="zh-CN" altLang="en-US" dirty="0"/>
          </a:p>
          <a:p>
            <a:pPr marL="766763" lvl="1" indent="-285750" eaLnBrk="1" hangingPunct="1">
              <a:lnSpc>
                <a:spcPct val="110000"/>
              </a:lnSpc>
            </a:pPr>
            <a:r>
              <a:rPr lang="en-US" altLang="zh-CN" dirty="0"/>
              <a:t>Fig.A.3, Fig.A.4, Fig.A.5</a:t>
            </a:r>
          </a:p>
          <a:p>
            <a:pPr marL="766763" lvl="1" indent="-285750" eaLnBrk="1" hangingPunct="1">
              <a:lnSpc>
                <a:spcPct val="110000"/>
              </a:lnSpc>
            </a:pPr>
            <a:r>
              <a:rPr lang="zh-CN" altLang="en-US" dirty="0"/>
              <a:t>借鉴了操作系统</a:t>
            </a:r>
            <a:r>
              <a:rPr lang="zh-CN" altLang="en-US" dirty="0">
                <a:solidFill>
                  <a:srgbClr val="FF0000"/>
                </a:solidFill>
              </a:rPr>
              <a:t>虚拟内存管理技术中</a:t>
            </a:r>
            <a:r>
              <a:rPr lang="en-US" altLang="zh-CN" dirty="0">
                <a:solidFill>
                  <a:srgbClr val="FF0000"/>
                </a:solidFill>
              </a:rPr>
              <a:t>page/frame</a:t>
            </a:r>
            <a:r>
              <a:rPr lang="zh-CN" altLang="en-US" dirty="0"/>
              <a:t>的思想</a:t>
            </a:r>
          </a:p>
          <a:p>
            <a:endParaRPr lang="zh-CN" altLang="en-US" dirty="0"/>
          </a:p>
        </p:txBody>
      </p:sp>
      <p:sp>
        <p:nvSpPr>
          <p:cNvPr id="4" name="日期占位符 3">
            <a:extLst>
              <a:ext uri="{FF2B5EF4-FFF2-40B4-BE49-F238E27FC236}">
                <a16:creationId xmlns:a16="http://schemas.microsoft.com/office/drawing/2014/main" id="{FB15F8CC-50C7-44CA-8F99-447D1A07289B}"/>
              </a:ext>
            </a:extLst>
          </p:cNvPr>
          <p:cNvSpPr>
            <a:spLocks noGrp="1"/>
          </p:cNvSpPr>
          <p:nvPr>
            <p:ph type="dt" sz="half" idx="10"/>
          </p:nvPr>
        </p:nvSpPr>
        <p:spPr/>
        <p:txBody>
          <a:bodyPr/>
          <a:lstStyle/>
          <a:p>
            <a:fld id="{2591E339-CFA3-44B3-ADCB-C40FBEB611FA}" type="datetime1">
              <a:rPr lang="zh-CN" altLang="en-US" smtClean="0"/>
              <a:t>2021/11/22</a:t>
            </a:fld>
            <a:endParaRPr lang="zh-CN" altLang="en-US" dirty="0"/>
          </a:p>
        </p:txBody>
      </p:sp>
      <p:sp>
        <p:nvSpPr>
          <p:cNvPr id="5" name="灯片编号占位符 4">
            <a:extLst>
              <a:ext uri="{FF2B5EF4-FFF2-40B4-BE49-F238E27FC236}">
                <a16:creationId xmlns:a16="http://schemas.microsoft.com/office/drawing/2014/main" id="{71D71E03-FD28-4559-BD51-038E206D2B07}"/>
              </a:ext>
            </a:extLst>
          </p:cNvPr>
          <p:cNvSpPr>
            <a:spLocks noGrp="1"/>
          </p:cNvSpPr>
          <p:nvPr>
            <p:ph type="sldNum" sz="quarter" idx="12"/>
          </p:nvPr>
        </p:nvSpPr>
        <p:spPr/>
        <p:txBody>
          <a:bodyPr/>
          <a:lstStyle/>
          <a:p>
            <a:fld id="{47C4BD23-150C-4A56-8E66-9482A3FB2E80}" type="slidenum">
              <a:rPr lang="zh-CN" altLang="en-US" smtClean="0"/>
              <a:pPr/>
              <a:t>60</a:t>
            </a:fld>
            <a:endParaRPr lang="zh-CN" altLang="en-US" dirty="0"/>
          </a:p>
        </p:txBody>
      </p:sp>
      <p:sp>
        <p:nvSpPr>
          <p:cNvPr id="6" name="AutoShape 4">
            <a:hlinkClick r:id="rId2" action="ppaction://hlinksldjump" highlightClick="1"/>
            <a:extLst>
              <a:ext uri="{FF2B5EF4-FFF2-40B4-BE49-F238E27FC236}">
                <a16:creationId xmlns:a16="http://schemas.microsoft.com/office/drawing/2014/main" id="{1A2B7A81-27DA-4A53-B399-4C99D1B64719}"/>
              </a:ext>
            </a:extLst>
          </p:cNvPr>
          <p:cNvSpPr>
            <a:spLocks noChangeArrowheads="1"/>
          </p:cNvSpPr>
          <p:nvPr/>
        </p:nvSpPr>
        <p:spPr bwMode="auto">
          <a:xfrm>
            <a:off x="11881200" y="5932966"/>
            <a:ext cx="228600" cy="152400"/>
          </a:xfrm>
          <a:prstGeom prst="actionButtonForwardNext">
            <a:avLst/>
          </a:prstGeom>
          <a:solidFill>
            <a:srgbClr val="C0C0C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24565425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AD2C74-108C-42E9-AF0B-A18DECB3C885}"/>
              </a:ext>
            </a:extLst>
          </p:cNvPr>
          <p:cNvSpPr>
            <a:spLocks noGrp="1"/>
          </p:cNvSpPr>
          <p:nvPr>
            <p:ph type="title"/>
          </p:nvPr>
        </p:nvSpPr>
        <p:spPr/>
        <p:txBody>
          <a:bodyPr/>
          <a:lstStyle/>
          <a:p>
            <a:r>
              <a:rPr lang="en-US" altLang="zh-CN" dirty="0"/>
              <a:t>Data Access in DBS</a:t>
            </a:r>
            <a:endParaRPr lang="zh-CN" altLang="en-US" dirty="0"/>
          </a:p>
        </p:txBody>
      </p:sp>
      <p:sp>
        <p:nvSpPr>
          <p:cNvPr id="3" name="内容占位符 2">
            <a:extLst>
              <a:ext uri="{FF2B5EF4-FFF2-40B4-BE49-F238E27FC236}">
                <a16:creationId xmlns:a16="http://schemas.microsoft.com/office/drawing/2014/main" id="{971F7D75-292E-478A-9167-93ED3AD4C5DB}"/>
              </a:ext>
            </a:extLst>
          </p:cNvPr>
          <p:cNvSpPr>
            <a:spLocks noGrp="1"/>
          </p:cNvSpPr>
          <p:nvPr>
            <p:ph idx="1"/>
          </p:nvPr>
        </p:nvSpPr>
        <p:spPr/>
        <p:txBody>
          <a:bodyPr/>
          <a:lstStyle/>
          <a:p>
            <a:pPr marL="290513" indent="-290513" eaLnBrk="1" hangingPunct="1">
              <a:lnSpc>
                <a:spcPct val="120000"/>
              </a:lnSpc>
            </a:pPr>
            <a:r>
              <a:rPr lang="en-US" altLang="zh-CN" dirty="0"/>
              <a:t>SQL Server</a:t>
            </a:r>
            <a:r>
              <a:rPr lang="zh-CN" altLang="en-US" dirty="0"/>
              <a:t>中，一个用户数据库由用于存储表(</a:t>
            </a:r>
            <a:r>
              <a:rPr lang="en-US" altLang="zh-CN" dirty="0"/>
              <a:t>table)</a:t>
            </a:r>
            <a:r>
              <a:rPr lang="zh-CN" altLang="en-US" dirty="0"/>
              <a:t>和索引(</a:t>
            </a:r>
            <a:r>
              <a:rPr lang="en-US" altLang="zh-CN" dirty="0"/>
              <a:t>index)</a:t>
            </a:r>
            <a:r>
              <a:rPr lang="zh-CN" altLang="en-US" dirty="0"/>
              <a:t>的磁盘存储空间构成，这些空间被分配在一个或多个操作系统文件上</a:t>
            </a:r>
          </a:p>
          <a:p>
            <a:pPr marL="290513" indent="-290513" eaLnBrk="1" hangingPunct="1">
              <a:lnSpc>
                <a:spcPct val="120000"/>
              </a:lnSpc>
            </a:pPr>
            <a:r>
              <a:rPr lang="zh-CN" altLang="en-US" dirty="0"/>
              <a:t>数据库被划分许多逻辑</a:t>
            </a:r>
            <a:r>
              <a:rPr lang="zh-CN" altLang="en-US" b="1" dirty="0">
                <a:solidFill>
                  <a:schemeClr val="folHlink"/>
                </a:solidFill>
              </a:rPr>
              <a:t>页</a:t>
            </a:r>
            <a:r>
              <a:rPr lang="zh-CN" altLang="en-US" dirty="0"/>
              <a:t>(</a:t>
            </a:r>
            <a:r>
              <a:rPr lang="en-US" altLang="zh-CN" dirty="0"/>
              <a:t>page)，</a:t>
            </a:r>
            <a:r>
              <a:rPr lang="zh-CN" altLang="en-US" dirty="0"/>
              <a:t>每个逻辑页大小为8</a:t>
            </a:r>
            <a:r>
              <a:rPr lang="en-US" altLang="zh-CN" dirty="0"/>
              <a:t>KB</a:t>
            </a:r>
          </a:p>
          <a:p>
            <a:pPr marL="766763" lvl="1" indent="-285750" eaLnBrk="1" hangingPunct="1">
              <a:lnSpc>
                <a:spcPct val="120000"/>
              </a:lnSpc>
            </a:pPr>
            <a:r>
              <a:rPr lang="zh-CN" altLang="en-US" dirty="0"/>
              <a:t>每个数据库文件由多个从0开始连续编号的页组成。 每个页逻辑上划分为许多从1开始连续编号的</a:t>
            </a:r>
            <a:r>
              <a:rPr lang="zh-CN" altLang="en-US" b="1" dirty="0">
                <a:solidFill>
                  <a:srgbClr val="2D0EE4"/>
                </a:solidFill>
              </a:rPr>
              <a:t>槽</a:t>
            </a:r>
            <a:r>
              <a:rPr lang="zh-CN" altLang="en-US" dirty="0"/>
              <a:t>(</a:t>
            </a:r>
            <a:r>
              <a:rPr lang="en-US" altLang="zh-CN" dirty="0"/>
              <a:t>slot)，</a:t>
            </a:r>
            <a:r>
              <a:rPr lang="zh-CN" altLang="en-US" dirty="0"/>
              <a:t>每个</a:t>
            </a:r>
            <a:r>
              <a:rPr lang="zh-CN" altLang="en-US" dirty="0">
                <a:solidFill>
                  <a:srgbClr val="FF0000"/>
                </a:solidFill>
              </a:rPr>
              <a:t>槽用于存放一个数据库表中的数据行/元组/纪录</a:t>
            </a:r>
          </a:p>
          <a:p>
            <a:endParaRPr lang="zh-CN" altLang="en-US" dirty="0"/>
          </a:p>
        </p:txBody>
      </p:sp>
      <p:sp>
        <p:nvSpPr>
          <p:cNvPr id="4" name="日期占位符 3">
            <a:extLst>
              <a:ext uri="{FF2B5EF4-FFF2-40B4-BE49-F238E27FC236}">
                <a16:creationId xmlns:a16="http://schemas.microsoft.com/office/drawing/2014/main" id="{2AB8103E-B717-4679-AEE5-60E350E190B9}"/>
              </a:ext>
            </a:extLst>
          </p:cNvPr>
          <p:cNvSpPr>
            <a:spLocks noGrp="1"/>
          </p:cNvSpPr>
          <p:nvPr>
            <p:ph type="dt" sz="half" idx="10"/>
          </p:nvPr>
        </p:nvSpPr>
        <p:spPr/>
        <p:txBody>
          <a:bodyPr/>
          <a:lstStyle/>
          <a:p>
            <a:fld id="{8FE1A657-0FF0-417C-8B8D-A9FEBFDEEA13}" type="datetime1">
              <a:rPr lang="zh-CN" altLang="en-US" smtClean="0"/>
              <a:t>2021/11/22</a:t>
            </a:fld>
            <a:endParaRPr lang="zh-CN" altLang="en-US" dirty="0"/>
          </a:p>
        </p:txBody>
      </p:sp>
      <p:sp>
        <p:nvSpPr>
          <p:cNvPr id="5" name="灯片编号占位符 4">
            <a:extLst>
              <a:ext uri="{FF2B5EF4-FFF2-40B4-BE49-F238E27FC236}">
                <a16:creationId xmlns:a16="http://schemas.microsoft.com/office/drawing/2014/main" id="{424412FE-B4A5-45F0-BEDB-48F267EA9DF2}"/>
              </a:ext>
            </a:extLst>
          </p:cNvPr>
          <p:cNvSpPr>
            <a:spLocks noGrp="1"/>
          </p:cNvSpPr>
          <p:nvPr>
            <p:ph type="sldNum" sz="quarter" idx="12"/>
          </p:nvPr>
        </p:nvSpPr>
        <p:spPr/>
        <p:txBody>
          <a:bodyPr/>
          <a:lstStyle/>
          <a:p>
            <a:fld id="{47C4BD23-150C-4A56-8E66-9482A3FB2E80}" type="slidenum">
              <a:rPr lang="zh-CN" altLang="en-US" smtClean="0"/>
              <a:pPr/>
              <a:t>61</a:t>
            </a:fld>
            <a:endParaRPr lang="zh-CN" altLang="en-US" dirty="0"/>
          </a:p>
        </p:txBody>
      </p:sp>
      <p:sp>
        <p:nvSpPr>
          <p:cNvPr id="8" name="Rectangle 3">
            <a:extLst>
              <a:ext uri="{FF2B5EF4-FFF2-40B4-BE49-F238E27FC236}">
                <a16:creationId xmlns:a16="http://schemas.microsoft.com/office/drawing/2014/main" id="{F548AA46-8FE9-4D2E-8DDF-8CF8B0D40701}"/>
              </a:ext>
            </a:extLst>
          </p:cNvPr>
          <p:cNvSpPr>
            <a:spLocks noChangeArrowheads="1"/>
          </p:cNvSpPr>
          <p:nvPr/>
        </p:nvSpPr>
        <p:spPr bwMode="auto">
          <a:xfrm>
            <a:off x="2778760" y="3637280"/>
            <a:ext cx="2057400" cy="3048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000">
                <a:ea typeface="微软雅黑 Light" panose="020B0502040204020203" pitchFamily="34" charset="-122"/>
              </a:rPr>
              <a:t>页头：96字节</a:t>
            </a:r>
          </a:p>
        </p:txBody>
      </p:sp>
      <p:sp>
        <p:nvSpPr>
          <p:cNvPr id="9" name="Rectangle 4">
            <a:extLst>
              <a:ext uri="{FF2B5EF4-FFF2-40B4-BE49-F238E27FC236}">
                <a16:creationId xmlns:a16="http://schemas.microsoft.com/office/drawing/2014/main" id="{0C2F1DA8-CB9F-4908-B09C-28A73861DA2D}"/>
              </a:ext>
            </a:extLst>
          </p:cNvPr>
          <p:cNvSpPr>
            <a:spLocks noChangeArrowheads="1"/>
          </p:cNvSpPr>
          <p:nvPr/>
        </p:nvSpPr>
        <p:spPr bwMode="auto">
          <a:xfrm>
            <a:off x="2778760" y="3942080"/>
            <a:ext cx="2057400" cy="3810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000">
                <a:ea typeface="微软雅黑 Light" panose="020B0502040204020203" pitchFamily="34" charset="-122"/>
              </a:rPr>
              <a:t>槽1</a:t>
            </a:r>
          </a:p>
        </p:txBody>
      </p:sp>
      <p:sp>
        <p:nvSpPr>
          <p:cNvPr id="10" name="Rectangle 5">
            <a:extLst>
              <a:ext uri="{FF2B5EF4-FFF2-40B4-BE49-F238E27FC236}">
                <a16:creationId xmlns:a16="http://schemas.microsoft.com/office/drawing/2014/main" id="{F74087F6-B732-422D-8C70-4A6FEFB9D626}"/>
              </a:ext>
            </a:extLst>
          </p:cNvPr>
          <p:cNvSpPr>
            <a:spLocks noChangeArrowheads="1"/>
          </p:cNvSpPr>
          <p:nvPr/>
        </p:nvSpPr>
        <p:spPr bwMode="auto">
          <a:xfrm>
            <a:off x="2778760" y="4323080"/>
            <a:ext cx="2057400" cy="4572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ea typeface="微软雅黑 Light" panose="020B0502040204020203" pitchFamily="34" charset="-122"/>
            </a:endParaRPr>
          </a:p>
        </p:txBody>
      </p:sp>
      <p:sp>
        <p:nvSpPr>
          <p:cNvPr id="11" name="Text Box 6">
            <a:extLst>
              <a:ext uri="{FF2B5EF4-FFF2-40B4-BE49-F238E27FC236}">
                <a16:creationId xmlns:a16="http://schemas.microsoft.com/office/drawing/2014/main" id="{BC16BAF4-918F-4CF1-8172-4085069679D0}"/>
              </a:ext>
            </a:extLst>
          </p:cNvPr>
          <p:cNvSpPr txBox="1">
            <a:spLocks noChangeArrowheads="1"/>
          </p:cNvSpPr>
          <p:nvPr/>
        </p:nvSpPr>
        <p:spPr bwMode="auto">
          <a:xfrm>
            <a:off x="3612237" y="4399280"/>
            <a:ext cx="553998" cy="3055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eaLnBrk="1" hangingPunct="1"/>
            <a:r>
              <a:rPr lang="zh-CN" altLang="en-US">
                <a:latin typeface="+mn-lt"/>
                <a:ea typeface="微软雅黑 Light" panose="020B0502040204020203" pitchFamily="34" charset="-122"/>
              </a:rPr>
              <a:t>…</a:t>
            </a:r>
          </a:p>
        </p:txBody>
      </p:sp>
      <p:sp>
        <p:nvSpPr>
          <p:cNvPr id="12" name="Rectangle 7">
            <a:extLst>
              <a:ext uri="{FF2B5EF4-FFF2-40B4-BE49-F238E27FC236}">
                <a16:creationId xmlns:a16="http://schemas.microsoft.com/office/drawing/2014/main" id="{E83086B3-8440-483B-AFB8-5D7B385ED1F3}"/>
              </a:ext>
            </a:extLst>
          </p:cNvPr>
          <p:cNvSpPr>
            <a:spLocks noChangeArrowheads="1"/>
          </p:cNvSpPr>
          <p:nvPr/>
        </p:nvSpPr>
        <p:spPr bwMode="auto">
          <a:xfrm>
            <a:off x="2778760" y="4780280"/>
            <a:ext cx="2057400" cy="3810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000">
                <a:ea typeface="微软雅黑 Light" panose="020B0502040204020203" pitchFamily="34" charset="-122"/>
              </a:rPr>
              <a:t>槽</a:t>
            </a:r>
            <a:r>
              <a:rPr lang="en-US" altLang="zh-CN" sz="2000">
                <a:ea typeface="微软雅黑 Light" panose="020B0502040204020203" pitchFamily="34" charset="-122"/>
              </a:rPr>
              <a:t>n</a:t>
            </a:r>
          </a:p>
        </p:txBody>
      </p:sp>
      <p:sp>
        <p:nvSpPr>
          <p:cNvPr id="13" name="Rectangle 8">
            <a:extLst>
              <a:ext uri="{FF2B5EF4-FFF2-40B4-BE49-F238E27FC236}">
                <a16:creationId xmlns:a16="http://schemas.microsoft.com/office/drawing/2014/main" id="{1C8857DA-1543-466C-8A0C-1B32B656EF14}"/>
              </a:ext>
            </a:extLst>
          </p:cNvPr>
          <p:cNvSpPr>
            <a:spLocks noChangeArrowheads="1"/>
          </p:cNvSpPr>
          <p:nvPr/>
        </p:nvSpPr>
        <p:spPr bwMode="auto">
          <a:xfrm>
            <a:off x="2778760" y="5161280"/>
            <a:ext cx="2057400" cy="5334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ea typeface="微软雅黑 Light" panose="020B0502040204020203" pitchFamily="34" charset="-122"/>
            </a:endParaRPr>
          </a:p>
        </p:txBody>
      </p:sp>
      <p:sp>
        <p:nvSpPr>
          <p:cNvPr id="14" name="Line 9">
            <a:extLst>
              <a:ext uri="{FF2B5EF4-FFF2-40B4-BE49-F238E27FC236}">
                <a16:creationId xmlns:a16="http://schemas.microsoft.com/office/drawing/2014/main" id="{5EF45B03-7583-46ED-A172-9C9833A40072}"/>
              </a:ext>
            </a:extLst>
          </p:cNvPr>
          <p:cNvSpPr>
            <a:spLocks noChangeShapeType="1"/>
          </p:cNvSpPr>
          <p:nvPr/>
        </p:nvSpPr>
        <p:spPr bwMode="auto">
          <a:xfrm flipH="1">
            <a:off x="4836160" y="5466080"/>
            <a:ext cx="304800"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ea typeface="微软雅黑 Light" panose="020B0502040204020203" pitchFamily="34" charset="-122"/>
            </a:endParaRPr>
          </a:p>
        </p:txBody>
      </p:sp>
      <p:sp>
        <p:nvSpPr>
          <p:cNvPr id="15" name="Text Box 10">
            <a:extLst>
              <a:ext uri="{FF2B5EF4-FFF2-40B4-BE49-F238E27FC236}">
                <a16:creationId xmlns:a16="http://schemas.microsoft.com/office/drawing/2014/main" id="{E211A7AA-2C70-4149-9DED-662B279DCAB3}"/>
              </a:ext>
            </a:extLst>
          </p:cNvPr>
          <p:cNvSpPr txBox="1">
            <a:spLocks noChangeArrowheads="1"/>
          </p:cNvSpPr>
          <p:nvPr/>
        </p:nvSpPr>
        <p:spPr bwMode="auto">
          <a:xfrm>
            <a:off x="4988560" y="5313680"/>
            <a:ext cx="1200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eaLnBrk="1" hangingPunct="1"/>
            <a:r>
              <a:rPr lang="zh-CN" altLang="en-US" sz="2000">
                <a:latin typeface="+mn-lt"/>
                <a:ea typeface="微软雅黑 Light" panose="020B0502040204020203" pitchFamily="34" charset="-122"/>
              </a:rPr>
              <a:t>行偏移组</a:t>
            </a:r>
          </a:p>
        </p:txBody>
      </p:sp>
      <p:sp>
        <p:nvSpPr>
          <p:cNvPr id="16" name="Text Box 11">
            <a:extLst>
              <a:ext uri="{FF2B5EF4-FFF2-40B4-BE49-F238E27FC236}">
                <a16:creationId xmlns:a16="http://schemas.microsoft.com/office/drawing/2014/main" id="{2524DF50-0E76-41EF-AA13-7B8FD71D16FC}"/>
              </a:ext>
            </a:extLst>
          </p:cNvPr>
          <p:cNvSpPr txBox="1">
            <a:spLocks noChangeArrowheads="1"/>
          </p:cNvSpPr>
          <p:nvPr/>
        </p:nvSpPr>
        <p:spPr bwMode="auto">
          <a:xfrm>
            <a:off x="2523382" y="5966283"/>
            <a:ext cx="348255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eaLnBrk="1" hangingPunct="1"/>
            <a:r>
              <a:rPr lang="en-US" altLang="zh-CN" dirty="0">
                <a:latin typeface="+mn-lt"/>
                <a:ea typeface="微软雅黑 Light" panose="020B0502040204020203" pitchFamily="34" charset="-122"/>
              </a:rPr>
              <a:t>Fig. A.3 Page in SQL Server</a:t>
            </a:r>
          </a:p>
        </p:txBody>
      </p:sp>
      <p:sp>
        <p:nvSpPr>
          <p:cNvPr id="17" name="Rectangle 13">
            <a:extLst>
              <a:ext uri="{FF2B5EF4-FFF2-40B4-BE49-F238E27FC236}">
                <a16:creationId xmlns:a16="http://schemas.microsoft.com/office/drawing/2014/main" id="{B711E8EE-6180-498F-B79E-6277C658DC4D}"/>
              </a:ext>
            </a:extLst>
          </p:cNvPr>
          <p:cNvSpPr>
            <a:spLocks noChangeArrowheads="1"/>
          </p:cNvSpPr>
          <p:nvPr/>
        </p:nvSpPr>
        <p:spPr bwMode="auto">
          <a:xfrm>
            <a:off x="4607560" y="5466080"/>
            <a:ext cx="228600" cy="2286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ea typeface="微软雅黑 Light" panose="020B0502040204020203" pitchFamily="34" charset="-122"/>
            </a:endParaRPr>
          </a:p>
        </p:txBody>
      </p:sp>
      <p:sp>
        <p:nvSpPr>
          <p:cNvPr id="18" name="Rectangle 14">
            <a:extLst>
              <a:ext uri="{FF2B5EF4-FFF2-40B4-BE49-F238E27FC236}">
                <a16:creationId xmlns:a16="http://schemas.microsoft.com/office/drawing/2014/main" id="{218B07E8-CE79-4293-99B1-1591C64368BF}"/>
              </a:ext>
            </a:extLst>
          </p:cNvPr>
          <p:cNvSpPr>
            <a:spLocks noChangeArrowheads="1"/>
          </p:cNvSpPr>
          <p:nvPr/>
        </p:nvSpPr>
        <p:spPr bwMode="auto">
          <a:xfrm>
            <a:off x="4378960" y="5466080"/>
            <a:ext cx="228600" cy="2286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ea typeface="微软雅黑 Light" panose="020B0502040204020203" pitchFamily="34" charset="-122"/>
            </a:endParaRPr>
          </a:p>
        </p:txBody>
      </p:sp>
      <p:sp>
        <p:nvSpPr>
          <p:cNvPr id="19" name="Rectangle 15">
            <a:extLst>
              <a:ext uri="{FF2B5EF4-FFF2-40B4-BE49-F238E27FC236}">
                <a16:creationId xmlns:a16="http://schemas.microsoft.com/office/drawing/2014/main" id="{0423F407-46AE-480E-BA7F-B09F2BE4E5C3}"/>
              </a:ext>
            </a:extLst>
          </p:cNvPr>
          <p:cNvSpPr>
            <a:spLocks noChangeArrowheads="1"/>
          </p:cNvSpPr>
          <p:nvPr/>
        </p:nvSpPr>
        <p:spPr bwMode="auto">
          <a:xfrm>
            <a:off x="4150360" y="5466080"/>
            <a:ext cx="228600" cy="2286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ea typeface="微软雅黑 Light" panose="020B0502040204020203" pitchFamily="34" charset="-122"/>
            </a:endParaRPr>
          </a:p>
        </p:txBody>
      </p:sp>
      <p:sp>
        <p:nvSpPr>
          <p:cNvPr id="20" name="Rectangle 16">
            <a:extLst>
              <a:ext uri="{FF2B5EF4-FFF2-40B4-BE49-F238E27FC236}">
                <a16:creationId xmlns:a16="http://schemas.microsoft.com/office/drawing/2014/main" id="{490EB30F-D390-4634-BF14-EC18AD35D33C}"/>
              </a:ext>
            </a:extLst>
          </p:cNvPr>
          <p:cNvSpPr>
            <a:spLocks noChangeArrowheads="1"/>
          </p:cNvSpPr>
          <p:nvPr/>
        </p:nvSpPr>
        <p:spPr bwMode="auto">
          <a:xfrm>
            <a:off x="3921760" y="5466080"/>
            <a:ext cx="228600" cy="2286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ea typeface="微软雅黑 Light" panose="020B0502040204020203" pitchFamily="34" charset="-122"/>
            </a:endParaRPr>
          </a:p>
        </p:txBody>
      </p:sp>
      <p:sp>
        <p:nvSpPr>
          <p:cNvPr id="21" name="Rectangle 17">
            <a:extLst>
              <a:ext uri="{FF2B5EF4-FFF2-40B4-BE49-F238E27FC236}">
                <a16:creationId xmlns:a16="http://schemas.microsoft.com/office/drawing/2014/main" id="{D530A33B-603E-4D65-8296-CA6913AC2447}"/>
              </a:ext>
            </a:extLst>
          </p:cNvPr>
          <p:cNvSpPr>
            <a:spLocks noChangeArrowheads="1"/>
          </p:cNvSpPr>
          <p:nvPr/>
        </p:nvSpPr>
        <p:spPr bwMode="auto">
          <a:xfrm>
            <a:off x="3693160" y="5466080"/>
            <a:ext cx="228600" cy="2286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ea typeface="微软雅黑 Light" panose="020B0502040204020203" pitchFamily="34" charset="-122"/>
            </a:endParaRPr>
          </a:p>
        </p:txBody>
      </p:sp>
      <p:pic>
        <p:nvPicPr>
          <p:cNvPr id="22" name="图片 21">
            <a:extLst>
              <a:ext uri="{FF2B5EF4-FFF2-40B4-BE49-F238E27FC236}">
                <a16:creationId xmlns:a16="http://schemas.microsoft.com/office/drawing/2014/main" id="{1B597608-8DA0-43BF-948B-0EDF63D0F558}"/>
              </a:ext>
            </a:extLst>
          </p:cNvPr>
          <p:cNvPicPr>
            <a:picLocks noChangeAspect="1"/>
          </p:cNvPicPr>
          <p:nvPr/>
        </p:nvPicPr>
        <p:blipFill>
          <a:blip r:embed="rId2"/>
          <a:stretch>
            <a:fillRect/>
          </a:stretch>
        </p:blipFill>
        <p:spPr>
          <a:xfrm>
            <a:off x="8064869" y="1944052"/>
            <a:ext cx="317019" cy="164606"/>
          </a:xfrm>
          <a:prstGeom prst="rect">
            <a:avLst/>
          </a:prstGeom>
        </p:spPr>
      </p:pic>
    </p:spTree>
    <p:extLst>
      <p:ext uri="{BB962C8B-B14F-4D97-AF65-F5344CB8AC3E}">
        <p14:creationId xmlns:p14="http://schemas.microsoft.com/office/powerpoint/2010/main" val="242183417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DD04CF-4808-45CC-8DCB-87D59E31A6F5}"/>
              </a:ext>
            </a:extLst>
          </p:cNvPr>
          <p:cNvSpPr>
            <a:spLocks noGrp="1"/>
          </p:cNvSpPr>
          <p:nvPr>
            <p:ph type="title"/>
          </p:nvPr>
        </p:nvSpPr>
        <p:spPr/>
        <p:txBody>
          <a:bodyPr/>
          <a:lstStyle/>
          <a:p>
            <a:r>
              <a:rPr lang="en-US" altLang="zh-CN" dirty="0"/>
              <a:t>Data Access in DBS</a:t>
            </a:r>
            <a:endParaRPr lang="zh-CN" altLang="en-US" dirty="0"/>
          </a:p>
        </p:txBody>
      </p:sp>
      <p:sp>
        <p:nvSpPr>
          <p:cNvPr id="3" name="内容占位符 2">
            <a:extLst>
              <a:ext uri="{FF2B5EF4-FFF2-40B4-BE49-F238E27FC236}">
                <a16:creationId xmlns:a16="http://schemas.microsoft.com/office/drawing/2014/main" id="{7BC0D435-733E-4D44-B181-396033AAA044}"/>
              </a:ext>
            </a:extLst>
          </p:cNvPr>
          <p:cNvSpPr>
            <a:spLocks noGrp="1"/>
          </p:cNvSpPr>
          <p:nvPr>
            <p:ph idx="1"/>
          </p:nvPr>
        </p:nvSpPr>
        <p:spPr/>
        <p:txBody>
          <a:bodyPr/>
          <a:lstStyle/>
          <a:p>
            <a:pPr marL="290513" indent="-290513" eaLnBrk="1" hangingPunct="1"/>
            <a:r>
              <a:rPr lang="zh-CN" altLang="en-US" dirty="0"/>
              <a:t>对于1个</a:t>
            </a:r>
            <a:r>
              <a:rPr lang="en-US" altLang="zh-CN" dirty="0"/>
              <a:t>DB</a:t>
            </a:r>
            <a:r>
              <a:rPr lang="zh-CN" altLang="en-US" dirty="0"/>
              <a:t>表中的数据行/元组/纪录，</a:t>
            </a:r>
            <a:r>
              <a:rPr lang="en-US" altLang="zh-CN" dirty="0"/>
              <a:t>SQL Server</a:t>
            </a:r>
            <a:r>
              <a:rPr lang="zh-CN" altLang="en-US" dirty="0"/>
              <a:t>用该表所在的数据库文件</a:t>
            </a:r>
            <a:r>
              <a:rPr lang="en-US" altLang="zh-CN" dirty="0"/>
              <a:t>ID、</a:t>
            </a:r>
            <a:r>
              <a:rPr lang="zh-CN" altLang="en-US" dirty="0"/>
              <a:t>数据行所在页</a:t>
            </a:r>
            <a:r>
              <a:rPr lang="en-US" altLang="zh-CN" dirty="0"/>
              <a:t>ID</a:t>
            </a:r>
            <a:r>
              <a:rPr lang="zh-CN" altLang="en-US" dirty="0"/>
              <a:t>和槽</a:t>
            </a:r>
            <a:r>
              <a:rPr lang="en-US" altLang="zh-CN" dirty="0"/>
              <a:t>ID</a:t>
            </a:r>
            <a:r>
              <a:rPr lang="zh-CN" altLang="en-US" dirty="0"/>
              <a:t>来标识</a:t>
            </a:r>
            <a:endParaRPr lang="en-US" altLang="zh-CN" dirty="0"/>
          </a:p>
          <a:p>
            <a:pPr marL="766763" lvl="1" indent="-285750" eaLnBrk="1" hangingPunct="1"/>
            <a:r>
              <a:rPr lang="zh-CN" altLang="en-US" dirty="0"/>
              <a:t>数据行的逻辑地址： &lt;文件</a:t>
            </a:r>
            <a:r>
              <a:rPr lang="en-US" altLang="zh-CN" dirty="0"/>
              <a:t>ID, </a:t>
            </a:r>
            <a:r>
              <a:rPr lang="zh-CN" altLang="en-US" dirty="0"/>
              <a:t>页</a:t>
            </a:r>
            <a:r>
              <a:rPr lang="en-US" altLang="zh-CN" dirty="0"/>
              <a:t>ID, </a:t>
            </a:r>
            <a:r>
              <a:rPr lang="zh-CN" altLang="en-US" dirty="0"/>
              <a:t>槽</a:t>
            </a:r>
            <a:r>
              <a:rPr lang="en-US" altLang="zh-CN" dirty="0"/>
              <a:t>ID&gt;</a:t>
            </a:r>
            <a:endParaRPr lang="zh-CN" altLang="en-US" dirty="0"/>
          </a:p>
          <a:p>
            <a:pPr marL="290513" indent="-290513" eaLnBrk="1" hangingPunct="1"/>
            <a:r>
              <a:rPr lang="en-US" altLang="zh-CN" dirty="0"/>
              <a:t>SQL Server</a:t>
            </a:r>
            <a:r>
              <a:rPr lang="zh-CN" altLang="en-US" dirty="0"/>
              <a:t>以</a:t>
            </a:r>
            <a:r>
              <a:rPr lang="zh-CN" altLang="en-US" b="1" dirty="0">
                <a:solidFill>
                  <a:srgbClr val="FF0000"/>
                </a:solidFill>
              </a:rPr>
              <a:t>盘区</a:t>
            </a:r>
            <a:r>
              <a:rPr lang="zh-CN" altLang="en-US" dirty="0"/>
              <a:t>为单位，为</a:t>
            </a:r>
            <a:r>
              <a:rPr lang="en-US" altLang="zh-CN" dirty="0"/>
              <a:t>DB</a:t>
            </a:r>
            <a:r>
              <a:rPr lang="zh-CN" altLang="en-US" dirty="0"/>
              <a:t>文件的页分配磁盘上的物理存储空间</a:t>
            </a:r>
            <a:endParaRPr lang="en-US" altLang="zh-CN" dirty="0"/>
          </a:p>
          <a:p>
            <a:pPr marL="766763" lvl="1" indent="-285750" eaLnBrk="1" hangingPunct="1"/>
            <a:r>
              <a:rPr lang="zh-CN" altLang="en-US" dirty="0"/>
              <a:t>盘区大小为64</a:t>
            </a:r>
            <a:r>
              <a:rPr lang="en-US" altLang="zh-CN" dirty="0"/>
              <a:t>K，</a:t>
            </a:r>
            <a:r>
              <a:rPr lang="zh-CN" altLang="en-US" dirty="0"/>
              <a:t>占用8个连续的页</a:t>
            </a:r>
          </a:p>
          <a:p>
            <a:pPr marL="766763" lvl="1" indent="-285750" eaLnBrk="1" hangingPunct="1"/>
            <a:r>
              <a:rPr lang="en-US" altLang="zh-CN" dirty="0"/>
              <a:t>DB</a:t>
            </a:r>
            <a:r>
              <a:rPr lang="zh-CN" altLang="en-US" dirty="0"/>
              <a:t>文件中数据行/元组/纪录物理地址：数据行所在盘区的物理地址，如</a:t>
            </a:r>
            <a:r>
              <a:rPr lang="en-US" altLang="zh-CN" dirty="0"/>
              <a:t>block#</a:t>
            </a:r>
            <a:endParaRPr lang="zh-CN" altLang="en-US" dirty="0"/>
          </a:p>
          <a:p>
            <a:pPr marL="290513" indent="-290513" eaLnBrk="1" hangingPunct="1"/>
            <a:r>
              <a:rPr lang="en-US" altLang="zh-CN" dirty="0"/>
              <a:t>SQL Server</a:t>
            </a:r>
            <a:r>
              <a:rPr lang="zh-CN" altLang="en-US" dirty="0"/>
              <a:t>利用</a:t>
            </a:r>
            <a:r>
              <a:rPr lang="zh-CN" altLang="en-US" dirty="0">
                <a:solidFill>
                  <a:srgbClr val="FF0000"/>
                </a:solidFill>
              </a:rPr>
              <a:t>全局分配映象</a:t>
            </a:r>
            <a:r>
              <a:rPr lang="en-US" altLang="zh-CN" dirty="0">
                <a:solidFill>
                  <a:srgbClr val="FF0000"/>
                </a:solidFill>
              </a:rPr>
              <a:t>GAM</a:t>
            </a:r>
            <a:r>
              <a:rPr lang="zh-CN" altLang="en-US" dirty="0"/>
              <a:t>和</a:t>
            </a:r>
            <a:r>
              <a:rPr lang="zh-CN" altLang="en-US" dirty="0">
                <a:solidFill>
                  <a:srgbClr val="FF0000"/>
                </a:solidFill>
              </a:rPr>
              <a:t>共享全局分配映象</a:t>
            </a:r>
            <a:r>
              <a:rPr lang="en-US" altLang="zh-CN" dirty="0">
                <a:solidFill>
                  <a:srgbClr val="FF0000"/>
                </a:solidFill>
              </a:rPr>
              <a:t>S</a:t>
            </a:r>
            <a:r>
              <a:rPr lang="zh-CN" altLang="en-US" dirty="0">
                <a:solidFill>
                  <a:srgbClr val="FF0000"/>
                </a:solidFill>
              </a:rPr>
              <a:t> </a:t>
            </a:r>
            <a:r>
              <a:rPr lang="en-US" altLang="zh-CN" dirty="0">
                <a:solidFill>
                  <a:srgbClr val="FF0000"/>
                </a:solidFill>
              </a:rPr>
              <a:t>GAM </a:t>
            </a:r>
            <a:r>
              <a:rPr lang="zh-CN" altLang="en-US" dirty="0"/>
              <a:t>这2个数据结构纪录每个盘区的使用情况</a:t>
            </a:r>
            <a:endParaRPr lang="en-US" altLang="zh-CN" dirty="0"/>
          </a:p>
          <a:p>
            <a:pPr marL="766763" lvl="1" indent="-285750" eaLnBrk="1" hangingPunct="1"/>
            <a:r>
              <a:rPr lang="zh-CN" altLang="en-US" dirty="0"/>
              <a:t>是否空闲、是否共享</a:t>
            </a:r>
          </a:p>
        </p:txBody>
      </p:sp>
      <p:sp>
        <p:nvSpPr>
          <p:cNvPr id="4" name="日期占位符 3">
            <a:extLst>
              <a:ext uri="{FF2B5EF4-FFF2-40B4-BE49-F238E27FC236}">
                <a16:creationId xmlns:a16="http://schemas.microsoft.com/office/drawing/2014/main" id="{0071A7EC-DB39-49F8-87A3-2CC6BB03FE9B}"/>
              </a:ext>
            </a:extLst>
          </p:cNvPr>
          <p:cNvSpPr>
            <a:spLocks noGrp="1"/>
          </p:cNvSpPr>
          <p:nvPr>
            <p:ph type="dt" sz="half" idx="10"/>
          </p:nvPr>
        </p:nvSpPr>
        <p:spPr/>
        <p:txBody>
          <a:bodyPr/>
          <a:lstStyle/>
          <a:p>
            <a:fld id="{8687A91C-EC57-4646-BD2B-2E19AFB51F6A}" type="datetime1">
              <a:rPr lang="zh-CN" altLang="en-US" smtClean="0"/>
              <a:t>2021/11/22</a:t>
            </a:fld>
            <a:endParaRPr lang="zh-CN" altLang="en-US" dirty="0"/>
          </a:p>
        </p:txBody>
      </p:sp>
      <p:sp>
        <p:nvSpPr>
          <p:cNvPr id="5" name="灯片编号占位符 4">
            <a:extLst>
              <a:ext uri="{FF2B5EF4-FFF2-40B4-BE49-F238E27FC236}">
                <a16:creationId xmlns:a16="http://schemas.microsoft.com/office/drawing/2014/main" id="{8C1FDAC0-8BAD-4DB3-BDE1-154608B6C900}"/>
              </a:ext>
            </a:extLst>
          </p:cNvPr>
          <p:cNvSpPr>
            <a:spLocks noGrp="1"/>
          </p:cNvSpPr>
          <p:nvPr>
            <p:ph type="sldNum" sz="quarter" idx="12"/>
          </p:nvPr>
        </p:nvSpPr>
        <p:spPr/>
        <p:txBody>
          <a:bodyPr/>
          <a:lstStyle/>
          <a:p>
            <a:fld id="{47C4BD23-150C-4A56-8E66-9482A3FB2E80}" type="slidenum">
              <a:rPr lang="zh-CN" altLang="en-US" smtClean="0"/>
              <a:pPr/>
              <a:t>62</a:t>
            </a:fld>
            <a:endParaRPr lang="zh-CN" altLang="en-US" dirty="0"/>
          </a:p>
        </p:txBody>
      </p:sp>
      <p:sp>
        <p:nvSpPr>
          <p:cNvPr id="6" name="AutoShape 5">
            <a:hlinkClick r:id="rId2" action="ppaction://hlinksldjump" highlightClick="1"/>
            <a:extLst>
              <a:ext uri="{FF2B5EF4-FFF2-40B4-BE49-F238E27FC236}">
                <a16:creationId xmlns:a16="http://schemas.microsoft.com/office/drawing/2014/main" id="{EBB78A0A-F185-46A9-919B-7189BE353485}"/>
              </a:ext>
            </a:extLst>
          </p:cNvPr>
          <p:cNvSpPr>
            <a:spLocks noChangeArrowheads="1"/>
          </p:cNvSpPr>
          <p:nvPr/>
        </p:nvSpPr>
        <p:spPr bwMode="auto">
          <a:xfrm>
            <a:off x="9667240" y="2148840"/>
            <a:ext cx="304800" cy="152400"/>
          </a:xfrm>
          <a:prstGeom prst="actionButtonForwardNext">
            <a:avLst/>
          </a:prstGeom>
          <a:solidFill>
            <a:srgbClr val="C0C0C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232386885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427845-65F4-4912-9715-9E8C240075A1}"/>
              </a:ext>
            </a:extLst>
          </p:cNvPr>
          <p:cNvSpPr>
            <a:spLocks noGrp="1"/>
          </p:cNvSpPr>
          <p:nvPr>
            <p:ph type="title"/>
          </p:nvPr>
        </p:nvSpPr>
        <p:spPr/>
        <p:txBody>
          <a:bodyPr/>
          <a:lstStyle/>
          <a:p>
            <a:r>
              <a:rPr lang="en-US" altLang="zh-CN" dirty="0"/>
              <a:t>Data Access in DBS</a:t>
            </a:r>
            <a:endParaRPr lang="zh-CN" altLang="en-US" dirty="0"/>
          </a:p>
        </p:txBody>
      </p:sp>
      <p:sp>
        <p:nvSpPr>
          <p:cNvPr id="3" name="内容占位符 2">
            <a:extLst>
              <a:ext uri="{FF2B5EF4-FFF2-40B4-BE49-F238E27FC236}">
                <a16:creationId xmlns:a16="http://schemas.microsoft.com/office/drawing/2014/main" id="{FC826C3B-2E00-49F5-AE67-BF8078584BC6}"/>
              </a:ext>
            </a:extLst>
          </p:cNvPr>
          <p:cNvSpPr>
            <a:spLocks noGrp="1"/>
          </p:cNvSpPr>
          <p:nvPr>
            <p:ph idx="1"/>
          </p:nvPr>
        </p:nvSpPr>
        <p:spPr/>
        <p:txBody>
          <a:bodyPr/>
          <a:lstStyle/>
          <a:p>
            <a:pPr marL="290513" indent="-290513" eaLnBrk="1" hangingPunct="1">
              <a:lnSpc>
                <a:spcPct val="110000"/>
              </a:lnSpc>
            </a:pPr>
            <a:r>
              <a:rPr lang="en-US" altLang="zh-CN" dirty="0"/>
              <a:t>SQL Server</a:t>
            </a:r>
            <a:r>
              <a:rPr lang="zh-CN" altLang="en-US" dirty="0"/>
              <a:t>利用索引分配映象</a:t>
            </a:r>
            <a:r>
              <a:rPr lang="en-US" altLang="zh-CN" dirty="0"/>
              <a:t>IAM</a:t>
            </a:r>
            <a:r>
              <a:rPr lang="zh-CN" altLang="en-US" dirty="0"/>
              <a:t>数据结构纪录每个数据库文件的页与该页所在物理盘区间的对应关系</a:t>
            </a:r>
          </a:p>
          <a:p>
            <a:pPr marL="290513" indent="-290513" eaLnBrk="1" hangingPunct="1">
              <a:lnSpc>
                <a:spcPct val="110000"/>
              </a:lnSpc>
            </a:pPr>
            <a:r>
              <a:rPr lang="en-US" altLang="zh-CN" dirty="0"/>
              <a:t>SQL Server</a:t>
            </a:r>
            <a:r>
              <a:rPr lang="zh-CN" altLang="en-US" dirty="0"/>
              <a:t>利用索引实现对关系表中的数据行/元组的访问</a:t>
            </a:r>
            <a:endParaRPr lang="en-US" altLang="zh-CN" dirty="0"/>
          </a:p>
          <a:p>
            <a:pPr marL="766763" lvl="1" indent="-285750" eaLnBrk="1" hangingPunct="1">
              <a:lnSpc>
                <a:spcPct val="110000"/>
              </a:lnSpc>
            </a:pPr>
            <a:r>
              <a:rPr lang="en-US" altLang="zh-CN" dirty="0"/>
              <a:t>Index: search key </a:t>
            </a:r>
            <a:r>
              <a:rPr lang="en-US" altLang="zh-CN" dirty="0">
                <a:sym typeface="Wingdings" pitchFamily="2" charset="2"/>
              </a:rPr>
              <a:t> </a:t>
            </a:r>
            <a:r>
              <a:rPr lang="zh-CN" altLang="en-US" dirty="0"/>
              <a:t>&lt;文件</a:t>
            </a:r>
            <a:r>
              <a:rPr lang="en-US" altLang="zh-CN" dirty="0"/>
              <a:t>ID, </a:t>
            </a:r>
            <a:r>
              <a:rPr lang="zh-CN" altLang="en-US" dirty="0"/>
              <a:t>页</a:t>
            </a:r>
            <a:r>
              <a:rPr lang="en-US" altLang="zh-CN" dirty="0"/>
              <a:t>ID, </a:t>
            </a:r>
            <a:r>
              <a:rPr lang="zh-CN" altLang="en-US" dirty="0"/>
              <a:t>槽</a:t>
            </a:r>
            <a:r>
              <a:rPr lang="en-US" altLang="zh-CN" dirty="0"/>
              <a:t>ID&gt;</a:t>
            </a:r>
          </a:p>
          <a:p>
            <a:pPr marL="766763" lvl="1" indent="-285750" eaLnBrk="1" hangingPunct="1">
              <a:lnSpc>
                <a:spcPct val="110000"/>
              </a:lnSpc>
            </a:pPr>
            <a:r>
              <a:rPr lang="en-US" altLang="zh-CN" dirty="0"/>
              <a:t>SQL Server</a:t>
            </a:r>
            <a:r>
              <a:rPr lang="zh-CN" altLang="en-US" dirty="0"/>
              <a:t>可对关系表的主键自动建立索引</a:t>
            </a:r>
          </a:p>
          <a:p>
            <a:pPr marL="290513" indent="-290513" eaLnBrk="1" hangingPunct="1">
              <a:lnSpc>
                <a:spcPct val="110000"/>
              </a:lnSpc>
            </a:pPr>
            <a:r>
              <a:rPr lang="en-US" altLang="zh-CN" dirty="0"/>
              <a:t>SQL Server</a:t>
            </a:r>
            <a:r>
              <a:rPr lang="zh-CN" altLang="en-US" dirty="0"/>
              <a:t>数据存储与访问机制</a:t>
            </a:r>
            <a:endParaRPr lang="en-US" altLang="zh-CN" dirty="0"/>
          </a:p>
          <a:p>
            <a:pPr marL="766763" lvl="1" indent="-285750" eaLnBrk="1" hangingPunct="1">
              <a:lnSpc>
                <a:spcPct val="110000"/>
              </a:lnSpc>
            </a:pPr>
            <a:r>
              <a:rPr lang="en-US" altLang="zh-CN" dirty="0"/>
              <a:t>Fig. A.4</a:t>
            </a:r>
          </a:p>
          <a:p>
            <a:pPr marL="766763" lvl="1" indent="-285750" eaLnBrk="1" hangingPunct="1">
              <a:lnSpc>
                <a:spcPct val="110000"/>
              </a:lnSpc>
            </a:pPr>
            <a:r>
              <a:rPr lang="en-US" altLang="zh-CN" dirty="0"/>
              <a:t>2</a:t>
            </a:r>
            <a:r>
              <a:rPr lang="zh-CN" altLang="en-US" dirty="0"/>
              <a:t>级地址映射</a:t>
            </a:r>
            <a:endParaRPr lang="zh-CN" altLang="en-US" i="1" dirty="0"/>
          </a:p>
          <a:p>
            <a:pPr marL="1277938" lvl="2" indent="-228600" eaLnBrk="1" hangingPunct="1">
              <a:lnSpc>
                <a:spcPct val="110000"/>
              </a:lnSpc>
            </a:pPr>
            <a:r>
              <a:rPr kumimoji="0" lang="zh-CN" altLang="en-US" dirty="0"/>
              <a:t>基于索引的</a:t>
            </a:r>
            <a:r>
              <a:rPr lang="en-US" altLang="zh-CN" dirty="0"/>
              <a:t>search key </a:t>
            </a:r>
            <a:r>
              <a:rPr lang="en-US" altLang="zh-CN" dirty="0">
                <a:sym typeface="Wingdings" pitchFamily="2" charset="2"/>
              </a:rPr>
              <a:t> </a:t>
            </a:r>
            <a:r>
              <a:rPr lang="zh-CN" altLang="en-US" dirty="0">
                <a:sym typeface="Wingdings" pitchFamily="2" charset="2"/>
              </a:rPr>
              <a:t>逻辑地址：</a:t>
            </a:r>
            <a:r>
              <a:rPr lang="zh-CN" altLang="en-US" dirty="0"/>
              <a:t>&lt;文件</a:t>
            </a:r>
            <a:r>
              <a:rPr lang="en-US" altLang="zh-CN" dirty="0"/>
              <a:t>ID, </a:t>
            </a:r>
            <a:r>
              <a:rPr lang="zh-CN" altLang="en-US" dirty="0"/>
              <a:t>页</a:t>
            </a:r>
            <a:r>
              <a:rPr lang="en-US" altLang="zh-CN" dirty="0"/>
              <a:t>ID, </a:t>
            </a:r>
            <a:r>
              <a:rPr lang="zh-CN" altLang="en-US" dirty="0"/>
              <a:t>槽</a:t>
            </a:r>
            <a:r>
              <a:rPr lang="en-US" altLang="zh-CN" dirty="0"/>
              <a:t>ID&gt;</a:t>
            </a:r>
          </a:p>
          <a:p>
            <a:pPr marL="1277938" lvl="2" indent="-228600" eaLnBrk="1" hangingPunct="1">
              <a:lnSpc>
                <a:spcPct val="110000"/>
              </a:lnSpc>
            </a:pPr>
            <a:r>
              <a:rPr lang="zh-CN" altLang="en-US" dirty="0"/>
              <a:t>基于</a:t>
            </a:r>
            <a:r>
              <a:rPr lang="en-US" altLang="zh-CN" dirty="0"/>
              <a:t>IAM</a:t>
            </a:r>
            <a:r>
              <a:rPr lang="zh-CN" altLang="en-US" dirty="0"/>
              <a:t>的数据行</a:t>
            </a:r>
            <a:r>
              <a:rPr lang="zh-CN" altLang="en-US" dirty="0">
                <a:sym typeface="Wingdings" pitchFamily="2" charset="2"/>
              </a:rPr>
              <a:t>逻辑地址</a:t>
            </a:r>
            <a:r>
              <a:rPr lang="en-US" altLang="zh-CN" dirty="0">
                <a:sym typeface="Wingdings" pitchFamily="2" charset="2"/>
              </a:rPr>
              <a:t></a:t>
            </a:r>
            <a:r>
              <a:rPr lang="zh-CN" altLang="en-US" dirty="0"/>
              <a:t>数据行</a:t>
            </a:r>
            <a:r>
              <a:rPr lang="zh-CN" altLang="en-US" dirty="0">
                <a:sym typeface="Wingdings" pitchFamily="2" charset="2"/>
              </a:rPr>
              <a:t>物理地址（</a:t>
            </a:r>
            <a:r>
              <a:rPr lang="zh-CN" altLang="en-US" dirty="0"/>
              <a:t>盘区物理地址）</a:t>
            </a:r>
          </a:p>
          <a:p>
            <a:endParaRPr lang="zh-CN" altLang="en-US" dirty="0"/>
          </a:p>
        </p:txBody>
      </p:sp>
      <p:sp>
        <p:nvSpPr>
          <p:cNvPr id="4" name="日期占位符 3">
            <a:extLst>
              <a:ext uri="{FF2B5EF4-FFF2-40B4-BE49-F238E27FC236}">
                <a16:creationId xmlns:a16="http://schemas.microsoft.com/office/drawing/2014/main" id="{7D452F5A-AD07-4F2E-AEB2-DF1D682099C0}"/>
              </a:ext>
            </a:extLst>
          </p:cNvPr>
          <p:cNvSpPr>
            <a:spLocks noGrp="1"/>
          </p:cNvSpPr>
          <p:nvPr>
            <p:ph type="dt" sz="half" idx="10"/>
          </p:nvPr>
        </p:nvSpPr>
        <p:spPr/>
        <p:txBody>
          <a:bodyPr/>
          <a:lstStyle/>
          <a:p>
            <a:fld id="{87B67E19-B8D4-493E-8296-880F93F105CE}" type="datetime1">
              <a:rPr lang="zh-CN" altLang="en-US" smtClean="0"/>
              <a:t>2021/11/22</a:t>
            </a:fld>
            <a:endParaRPr lang="zh-CN" altLang="en-US" dirty="0"/>
          </a:p>
        </p:txBody>
      </p:sp>
      <p:sp>
        <p:nvSpPr>
          <p:cNvPr id="5" name="灯片编号占位符 4">
            <a:extLst>
              <a:ext uri="{FF2B5EF4-FFF2-40B4-BE49-F238E27FC236}">
                <a16:creationId xmlns:a16="http://schemas.microsoft.com/office/drawing/2014/main" id="{EFC37AD7-E037-4E0E-9BF0-E27A36CEA124}"/>
              </a:ext>
            </a:extLst>
          </p:cNvPr>
          <p:cNvSpPr>
            <a:spLocks noGrp="1"/>
          </p:cNvSpPr>
          <p:nvPr>
            <p:ph type="sldNum" sz="quarter" idx="12"/>
          </p:nvPr>
        </p:nvSpPr>
        <p:spPr/>
        <p:txBody>
          <a:bodyPr/>
          <a:lstStyle/>
          <a:p>
            <a:fld id="{47C4BD23-150C-4A56-8E66-9482A3FB2E80}" type="slidenum">
              <a:rPr lang="zh-CN" altLang="en-US" smtClean="0"/>
              <a:pPr/>
              <a:t>63</a:t>
            </a:fld>
            <a:endParaRPr lang="zh-CN" altLang="en-US" dirty="0"/>
          </a:p>
        </p:txBody>
      </p:sp>
    </p:spTree>
    <p:extLst>
      <p:ext uri="{BB962C8B-B14F-4D97-AF65-F5344CB8AC3E}">
        <p14:creationId xmlns:p14="http://schemas.microsoft.com/office/powerpoint/2010/main" val="2914039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3601A311-A162-466E-BE6A-7FEC8E5B417D}"/>
              </a:ext>
            </a:extLst>
          </p:cNvPr>
          <p:cNvSpPr>
            <a:spLocks noGrp="1"/>
          </p:cNvSpPr>
          <p:nvPr>
            <p:ph idx="1"/>
          </p:nvPr>
        </p:nvSpPr>
        <p:spPr/>
        <p:txBody>
          <a:bodyPr/>
          <a:lstStyle/>
          <a:p>
            <a:endParaRPr lang="zh-CN" altLang="en-US" dirty="0"/>
          </a:p>
        </p:txBody>
      </p:sp>
      <p:sp>
        <p:nvSpPr>
          <p:cNvPr id="3" name="灯片编号占位符 2">
            <a:extLst>
              <a:ext uri="{FF2B5EF4-FFF2-40B4-BE49-F238E27FC236}">
                <a16:creationId xmlns:a16="http://schemas.microsoft.com/office/drawing/2014/main" id="{EFE2325F-4B4C-4734-9221-D7BA947F2373}"/>
              </a:ext>
            </a:extLst>
          </p:cNvPr>
          <p:cNvSpPr>
            <a:spLocks noGrp="1"/>
          </p:cNvSpPr>
          <p:nvPr>
            <p:ph type="sldNum" sz="quarter" idx="12"/>
          </p:nvPr>
        </p:nvSpPr>
        <p:spPr/>
        <p:txBody>
          <a:bodyPr/>
          <a:lstStyle/>
          <a:p>
            <a:fld id="{47C4BD23-150C-4A56-8E66-9482A3FB2E80}" type="slidenum">
              <a:rPr lang="zh-CN" altLang="en-US" smtClean="0"/>
              <a:t>64</a:t>
            </a:fld>
            <a:endParaRPr lang="zh-CN" altLang="en-US"/>
          </a:p>
        </p:txBody>
      </p:sp>
      <p:sp>
        <p:nvSpPr>
          <p:cNvPr id="4" name="日期占位符 3">
            <a:extLst>
              <a:ext uri="{FF2B5EF4-FFF2-40B4-BE49-F238E27FC236}">
                <a16:creationId xmlns:a16="http://schemas.microsoft.com/office/drawing/2014/main" id="{B1BDA048-43B1-4149-B959-E7FA4EA97C9A}"/>
              </a:ext>
            </a:extLst>
          </p:cNvPr>
          <p:cNvSpPr>
            <a:spLocks noGrp="1"/>
          </p:cNvSpPr>
          <p:nvPr>
            <p:ph type="dt" sz="half" idx="10"/>
          </p:nvPr>
        </p:nvSpPr>
        <p:spPr/>
        <p:txBody>
          <a:bodyPr/>
          <a:lstStyle/>
          <a:p>
            <a:fld id="{8AA6E6B1-30E1-4D42-845E-12F65F8621E2}" type="datetime1">
              <a:rPr lang="zh-CN" altLang="en-US" smtClean="0"/>
              <a:t>2021/11/22</a:t>
            </a:fld>
            <a:endParaRPr lang="zh-CN" altLang="en-US" dirty="0"/>
          </a:p>
        </p:txBody>
      </p:sp>
      <p:sp>
        <p:nvSpPr>
          <p:cNvPr id="5" name="AutoShape 37">
            <a:hlinkClick r:id="" action="ppaction://hlinkshowjump?jump=lastslideviewed" highlightClick="1"/>
            <a:extLst>
              <a:ext uri="{FF2B5EF4-FFF2-40B4-BE49-F238E27FC236}">
                <a16:creationId xmlns:a16="http://schemas.microsoft.com/office/drawing/2014/main" id="{ECF56825-F6A6-4773-8060-2704F059DADD}"/>
              </a:ext>
            </a:extLst>
          </p:cNvPr>
          <p:cNvSpPr>
            <a:spLocks noChangeArrowheads="1"/>
          </p:cNvSpPr>
          <p:nvPr/>
        </p:nvSpPr>
        <p:spPr bwMode="auto">
          <a:xfrm>
            <a:off x="11759339" y="5763208"/>
            <a:ext cx="228600" cy="152400"/>
          </a:xfrm>
          <a:prstGeom prst="actionButtonBackPrevious">
            <a:avLst/>
          </a:prstGeom>
          <a:solidFill>
            <a:srgbClr val="C0C0C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 name="Text Box 2">
            <a:extLst>
              <a:ext uri="{FF2B5EF4-FFF2-40B4-BE49-F238E27FC236}">
                <a16:creationId xmlns:a16="http://schemas.microsoft.com/office/drawing/2014/main" id="{DCED134D-FDBE-48D8-A9B7-4E656CF94690}"/>
              </a:ext>
            </a:extLst>
          </p:cNvPr>
          <p:cNvSpPr txBox="1">
            <a:spLocks noChangeArrowheads="1"/>
          </p:cNvSpPr>
          <p:nvPr/>
        </p:nvSpPr>
        <p:spPr bwMode="auto">
          <a:xfrm>
            <a:off x="494523" y="1414288"/>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eaLnBrk="1" hangingPunct="1"/>
            <a:endParaRPr kumimoji="0" lang="zh-CN" altLang="en-US">
              <a:latin typeface="+mn-lt"/>
              <a:ea typeface="微软雅黑 Light" panose="020B0502040204020203" pitchFamily="34" charset="-122"/>
            </a:endParaRPr>
          </a:p>
        </p:txBody>
      </p:sp>
      <p:sp>
        <p:nvSpPr>
          <p:cNvPr id="7" name="Text Box 3">
            <a:extLst>
              <a:ext uri="{FF2B5EF4-FFF2-40B4-BE49-F238E27FC236}">
                <a16:creationId xmlns:a16="http://schemas.microsoft.com/office/drawing/2014/main" id="{71045F8E-C0A7-42BD-9ECF-08A916457F75}"/>
              </a:ext>
            </a:extLst>
          </p:cNvPr>
          <p:cNvSpPr txBox="1">
            <a:spLocks noChangeArrowheads="1"/>
          </p:cNvSpPr>
          <p:nvPr/>
        </p:nvSpPr>
        <p:spPr bwMode="auto">
          <a:xfrm>
            <a:off x="5267308" y="256681"/>
            <a:ext cx="10493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eaLnBrk="1" hangingPunct="1"/>
            <a:r>
              <a:rPr kumimoji="0" lang="en-US" altLang="zh-CN" dirty="0">
                <a:latin typeface="+mn-lt"/>
                <a:ea typeface="微软雅黑 Light" panose="020B0502040204020203" pitchFamily="34" charset="-122"/>
              </a:rPr>
              <a:t>DBMS</a:t>
            </a:r>
          </a:p>
        </p:txBody>
      </p:sp>
      <p:sp>
        <p:nvSpPr>
          <p:cNvPr id="8" name="Text Box 4">
            <a:extLst>
              <a:ext uri="{FF2B5EF4-FFF2-40B4-BE49-F238E27FC236}">
                <a16:creationId xmlns:a16="http://schemas.microsoft.com/office/drawing/2014/main" id="{0E374CDF-73FC-498C-933B-C18A6D268176}"/>
              </a:ext>
            </a:extLst>
          </p:cNvPr>
          <p:cNvSpPr txBox="1">
            <a:spLocks noChangeArrowheads="1"/>
          </p:cNvSpPr>
          <p:nvPr/>
        </p:nvSpPr>
        <p:spPr bwMode="auto">
          <a:xfrm>
            <a:off x="494523" y="3470100"/>
            <a:ext cx="1192213"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algn="ctr" eaLnBrk="1" hangingPunct="1"/>
            <a:r>
              <a:rPr kumimoji="0" lang="en-US" altLang="zh-CN">
                <a:latin typeface="+mn-lt"/>
                <a:ea typeface="微软雅黑 Light" panose="020B0502040204020203" pitchFamily="34" charset="-122"/>
              </a:rPr>
              <a:t>DB </a:t>
            </a:r>
          </a:p>
          <a:p>
            <a:pPr algn="ctr" eaLnBrk="1" hangingPunct="1"/>
            <a:r>
              <a:rPr kumimoji="0" lang="en-US" altLang="zh-CN">
                <a:latin typeface="+mn-lt"/>
                <a:ea typeface="微软雅黑 Light" panose="020B0502040204020203" pitchFamily="34" charset="-122"/>
              </a:rPr>
              <a:t>user</a:t>
            </a:r>
            <a:endParaRPr kumimoji="0" lang="zh-CN" altLang="en-US">
              <a:latin typeface="+mn-lt"/>
              <a:ea typeface="微软雅黑 Light" panose="020B0502040204020203" pitchFamily="34" charset="-122"/>
            </a:endParaRPr>
          </a:p>
        </p:txBody>
      </p:sp>
      <p:sp>
        <p:nvSpPr>
          <p:cNvPr id="9" name="Text Box 5">
            <a:extLst>
              <a:ext uri="{FF2B5EF4-FFF2-40B4-BE49-F238E27FC236}">
                <a16:creationId xmlns:a16="http://schemas.microsoft.com/office/drawing/2014/main" id="{53EB2421-C14A-41FC-8698-6A3C6F442A61}"/>
              </a:ext>
            </a:extLst>
          </p:cNvPr>
          <p:cNvSpPr txBox="1">
            <a:spLocks noChangeArrowheads="1"/>
          </p:cNvSpPr>
          <p:nvPr/>
        </p:nvSpPr>
        <p:spPr bwMode="auto">
          <a:xfrm>
            <a:off x="4679241" y="1336500"/>
            <a:ext cx="1955664"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algn="ctr" eaLnBrk="1" hangingPunct="1"/>
            <a:r>
              <a:rPr kumimoji="0" lang="en-US" altLang="zh-CN" sz="1800">
                <a:solidFill>
                  <a:srgbClr val="FF0000"/>
                </a:solidFill>
                <a:latin typeface="+mn-lt"/>
                <a:ea typeface="微软雅黑 Light" panose="020B0502040204020203" pitchFamily="34" charset="-122"/>
              </a:rPr>
              <a:t>logical address</a:t>
            </a:r>
          </a:p>
          <a:p>
            <a:pPr algn="ctr" eaLnBrk="1" hangingPunct="1"/>
            <a:r>
              <a:rPr kumimoji="0" lang="en-US" altLang="zh-CN" sz="1800">
                <a:latin typeface="+mn-lt"/>
                <a:ea typeface="微软雅黑 Light" panose="020B0502040204020203" pitchFamily="34" charset="-122"/>
              </a:rPr>
              <a:t>: #file, #page, #slot</a:t>
            </a:r>
          </a:p>
        </p:txBody>
      </p:sp>
      <p:sp>
        <p:nvSpPr>
          <p:cNvPr id="10" name="Text Box 6">
            <a:extLst>
              <a:ext uri="{FF2B5EF4-FFF2-40B4-BE49-F238E27FC236}">
                <a16:creationId xmlns:a16="http://schemas.microsoft.com/office/drawing/2014/main" id="{8D92D543-FC19-41DB-989D-701D23172B4C}"/>
              </a:ext>
            </a:extLst>
          </p:cNvPr>
          <p:cNvSpPr txBox="1">
            <a:spLocks noChangeArrowheads="1"/>
          </p:cNvSpPr>
          <p:nvPr/>
        </p:nvSpPr>
        <p:spPr bwMode="auto">
          <a:xfrm>
            <a:off x="7504923" y="1336500"/>
            <a:ext cx="1905000" cy="671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algn="ctr" eaLnBrk="1" hangingPunct="1"/>
            <a:r>
              <a:rPr kumimoji="0" lang="en-US" altLang="zh-CN" sz="1800">
                <a:solidFill>
                  <a:srgbClr val="FF0000"/>
                </a:solidFill>
                <a:latin typeface="+mn-lt"/>
                <a:ea typeface="微软雅黑 Light" panose="020B0502040204020203" pitchFamily="34" charset="-122"/>
              </a:rPr>
              <a:t>physical address</a:t>
            </a:r>
          </a:p>
          <a:p>
            <a:pPr algn="ctr" eaLnBrk="1" hangingPunct="1"/>
            <a:r>
              <a:rPr kumimoji="0" lang="en-US" altLang="zh-CN" sz="2000">
                <a:latin typeface="+mn-lt"/>
                <a:ea typeface="微软雅黑 Light" panose="020B0502040204020203" pitchFamily="34" charset="-122"/>
              </a:rPr>
              <a:t>: #</a:t>
            </a:r>
            <a:r>
              <a:rPr kumimoji="0" lang="zh-CN" altLang="en-US" sz="2000">
                <a:latin typeface="+mn-lt"/>
                <a:ea typeface="微软雅黑 Light" panose="020B0502040204020203" pitchFamily="34" charset="-122"/>
              </a:rPr>
              <a:t>盘区</a:t>
            </a:r>
          </a:p>
        </p:txBody>
      </p:sp>
      <p:sp>
        <p:nvSpPr>
          <p:cNvPr id="11" name="Text Box 7">
            <a:extLst>
              <a:ext uri="{FF2B5EF4-FFF2-40B4-BE49-F238E27FC236}">
                <a16:creationId xmlns:a16="http://schemas.microsoft.com/office/drawing/2014/main" id="{1456EC04-7004-4EFD-975F-0F5D6B9E8871}"/>
              </a:ext>
            </a:extLst>
          </p:cNvPr>
          <p:cNvSpPr txBox="1">
            <a:spLocks noChangeArrowheads="1"/>
          </p:cNvSpPr>
          <p:nvPr/>
        </p:nvSpPr>
        <p:spPr bwMode="auto">
          <a:xfrm>
            <a:off x="7455555" y="753957"/>
            <a:ext cx="2205283"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algn="ctr" eaLnBrk="1" hangingPunct="1"/>
            <a:r>
              <a:rPr kumimoji="0" lang="en-US" altLang="zh-CN" sz="2000">
                <a:latin typeface="+mn-lt"/>
                <a:ea typeface="微软雅黑 Light" panose="020B0502040204020203" pitchFamily="34" charset="-122"/>
              </a:rPr>
              <a:t>secondary storage, </a:t>
            </a:r>
          </a:p>
          <a:p>
            <a:pPr algn="ctr" eaLnBrk="1" hangingPunct="1"/>
            <a:r>
              <a:rPr kumimoji="0" lang="en-US" altLang="zh-CN" sz="2000">
                <a:latin typeface="+mn-lt"/>
                <a:ea typeface="微软雅黑 Light" panose="020B0502040204020203" pitchFamily="34" charset="-122"/>
              </a:rPr>
              <a:t>e.g. disk</a:t>
            </a:r>
          </a:p>
        </p:txBody>
      </p:sp>
      <p:sp>
        <p:nvSpPr>
          <p:cNvPr id="12" name="Text Box 8">
            <a:extLst>
              <a:ext uri="{FF2B5EF4-FFF2-40B4-BE49-F238E27FC236}">
                <a16:creationId xmlns:a16="http://schemas.microsoft.com/office/drawing/2014/main" id="{893B0324-736A-4EE3-AE53-274890A57781}"/>
              </a:ext>
            </a:extLst>
          </p:cNvPr>
          <p:cNvSpPr txBox="1">
            <a:spLocks noChangeArrowheads="1"/>
          </p:cNvSpPr>
          <p:nvPr/>
        </p:nvSpPr>
        <p:spPr bwMode="auto">
          <a:xfrm>
            <a:off x="5623133" y="5756100"/>
            <a:ext cx="371595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algn="ctr" eaLnBrk="1" hangingPunct="1"/>
            <a:r>
              <a:rPr kumimoji="0" lang="en-US" altLang="zh-CN" i="1">
                <a:latin typeface="+mn-lt"/>
                <a:ea typeface="微软雅黑 Light" panose="020B0502040204020203" pitchFamily="34" charset="-122"/>
              </a:rPr>
              <a:t>DB file in secondary storage</a:t>
            </a:r>
            <a:r>
              <a:rPr kumimoji="0" lang="en-US" altLang="zh-CN">
                <a:latin typeface="+mn-lt"/>
                <a:ea typeface="微软雅黑 Light" panose="020B0502040204020203" pitchFamily="34" charset="-122"/>
              </a:rPr>
              <a:t> </a:t>
            </a:r>
          </a:p>
        </p:txBody>
      </p:sp>
      <p:sp>
        <p:nvSpPr>
          <p:cNvPr id="13" name="Rectangle 9">
            <a:extLst>
              <a:ext uri="{FF2B5EF4-FFF2-40B4-BE49-F238E27FC236}">
                <a16:creationId xmlns:a16="http://schemas.microsoft.com/office/drawing/2014/main" id="{26A05CF6-F92F-435E-A2EB-BB6B02CC1A32}"/>
              </a:ext>
            </a:extLst>
          </p:cNvPr>
          <p:cNvSpPr>
            <a:spLocks noChangeArrowheads="1"/>
          </p:cNvSpPr>
          <p:nvPr/>
        </p:nvSpPr>
        <p:spPr bwMode="auto">
          <a:xfrm>
            <a:off x="7809723" y="4765500"/>
            <a:ext cx="1447800" cy="6858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0" lang="zh-CN" altLang="en-US" sz="2000">
                <a:ea typeface="微软雅黑 Light" panose="020B0502040204020203" pitchFamily="34" charset="-122"/>
              </a:rPr>
              <a:t>盘区</a:t>
            </a:r>
            <a:r>
              <a:rPr kumimoji="0" lang="en-US" altLang="zh-CN" baseline="-25000">
                <a:ea typeface="微软雅黑 Light" panose="020B0502040204020203" pitchFamily="34" charset="-122"/>
              </a:rPr>
              <a:t>k, i</a:t>
            </a:r>
          </a:p>
        </p:txBody>
      </p:sp>
      <p:sp>
        <p:nvSpPr>
          <p:cNvPr id="14" name="Rectangle 10">
            <a:extLst>
              <a:ext uri="{FF2B5EF4-FFF2-40B4-BE49-F238E27FC236}">
                <a16:creationId xmlns:a16="http://schemas.microsoft.com/office/drawing/2014/main" id="{2C2344E0-D850-4F32-8555-32B081FA1A90}"/>
              </a:ext>
            </a:extLst>
          </p:cNvPr>
          <p:cNvSpPr>
            <a:spLocks noChangeArrowheads="1"/>
          </p:cNvSpPr>
          <p:nvPr/>
        </p:nvSpPr>
        <p:spPr bwMode="auto">
          <a:xfrm>
            <a:off x="7809723" y="4079700"/>
            <a:ext cx="1447800" cy="6858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0" lang="zh-CN" altLang="en-US" sz="2000">
                <a:ea typeface="微软雅黑 Light" panose="020B0502040204020203" pitchFamily="34" charset="-122"/>
              </a:rPr>
              <a:t>盘区</a:t>
            </a:r>
            <a:r>
              <a:rPr kumimoji="0" lang="en-US" altLang="zh-CN" baseline="-25000">
                <a:ea typeface="微软雅黑 Light" panose="020B0502040204020203" pitchFamily="34" charset="-122"/>
              </a:rPr>
              <a:t>k-1, i</a:t>
            </a:r>
          </a:p>
        </p:txBody>
      </p:sp>
      <p:sp>
        <p:nvSpPr>
          <p:cNvPr id="15" name="Rectangle 11">
            <a:extLst>
              <a:ext uri="{FF2B5EF4-FFF2-40B4-BE49-F238E27FC236}">
                <a16:creationId xmlns:a16="http://schemas.microsoft.com/office/drawing/2014/main" id="{AC4C348F-FD04-451F-9C89-02273DC08F79}"/>
              </a:ext>
            </a:extLst>
          </p:cNvPr>
          <p:cNvSpPr>
            <a:spLocks noChangeArrowheads="1"/>
          </p:cNvSpPr>
          <p:nvPr/>
        </p:nvSpPr>
        <p:spPr bwMode="auto">
          <a:xfrm>
            <a:off x="7809723" y="3393900"/>
            <a:ext cx="1447800" cy="6858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0" lang="en-US" altLang="zh-CN" sz="2000" baseline="-25000">
              <a:ea typeface="微软雅黑 Light" panose="020B0502040204020203" pitchFamily="34" charset="-122"/>
            </a:endParaRPr>
          </a:p>
        </p:txBody>
      </p:sp>
      <p:sp>
        <p:nvSpPr>
          <p:cNvPr id="16" name="Rectangle 12">
            <a:extLst>
              <a:ext uri="{FF2B5EF4-FFF2-40B4-BE49-F238E27FC236}">
                <a16:creationId xmlns:a16="http://schemas.microsoft.com/office/drawing/2014/main" id="{8211EF27-46FB-40CD-8F17-D9D83FDE343F}"/>
              </a:ext>
            </a:extLst>
          </p:cNvPr>
          <p:cNvSpPr>
            <a:spLocks noChangeArrowheads="1"/>
          </p:cNvSpPr>
          <p:nvPr/>
        </p:nvSpPr>
        <p:spPr bwMode="auto">
          <a:xfrm>
            <a:off x="7809723" y="2708100"/>
            <a:ext cx="1447800" cy="6858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0" lang="zh-CN" altLang="en-US" sz="2000">
                <a:ea typeface="微软雅黑 Light" panose="020B0502040204020203" pitchFamily="34" charset="-122"/>
              </a:rPr>
              <a:t>盘区</a:t>
            </a:r>
            <a:r>
              <a:rPr kumimoji="0" lang="en-US" altLang="zh-CN" sz="2000" baseline="-25000">
                <a:ea typeface="微软雅黑 Light" panose="020B0502040204020203" pitchFamily="34" charset="-122"/>
              </a:rPr>
              <a:t>2, i</a:t>
            </a:r>
          </a:p>
        </p:txBody>
      </p:sp>
      <p:sp>
        <p:nvSpPr>
          <p:cNvPr id="17" name="Rectangle 13">
            <a:extLst>
              <a:ext uri="{FF2B5EF4-FFF2-40B4-BE49-F238E27FC236}">
                <a16:creationId xmlns:a16="http://schemas.microsoft.com/office/drawing/2014/main" id="{A4ACA2D7-87D4-48AB-8714-D6BC4DE4FE0A}"/>
              </a:ext>
            </a:extLst>
          </p:cNvPr>
          <p:cNvSpPr>
            <a:spLocks noChangeArrowheads="1"/>
          </p:cNvSpPr>
          <p:nvPr/>
        </p:nvSpPr>
        <p:spPr bwMode="auto">
          <a:xfrm>
            <a:off x="7809723" y="2022300"/>
            <a:ext cx="1447800" cy="6858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0" lang="zh-CN" altLang="en-US" sz="2000">
                <a:ea typeface="微软雅黑 Light" panose="020B0502040204020203" pitchFamily="34" charset="-122"/>
              </a:rPr>
              <a:t>盘区</a:t>
            </a:r>
            <a:r>
              <a:rPr kumimoji="0" lang="zh-CN" altLang="en-US" baseline="-25000">
                <a:ea typeface="微软雅黑 Light" panose="020B0502040204020203" pitchFamily="34" charset="-122"/>
              </a:rPr>
              <a:t>1,</a:t>
            </a:r>
            <a:r>
              <a:rPr kumimoji="0" lang="en-US" altLang="zh-CN" baseline="-25000">
                <a:ea typeface="微软雅黑 Light" panose="020B0502040204020203" pitchFamily="34" charset="-122"/>
              </a:rPr>
              <a:t>i</a:t>
            </a:r>
          </a:p>
        </p:txBody>
      </p:sp>
      <p:sp>
        <p:nvSpPr>
          <p:cNvPr id="18" name="Text Box 14">
            <a:extLst>
              <a:ext uri="{FF2B5EF4-FFF2-40B4-BE49-F238E27FC236}">
                <a16:creationId xmlns:a16="http://schemas.microsoft.com/office/drawing/2014/main" id="{FA40A3F4-468B-419F-9CFD-DC8905832E9A}"/>
              </a:ext>
            </a:extLst>
          </p:cNvPr>
          <p:cNvSpPr txBox="1">
            <a:spLocks noChangeArrowheads="1"/>
          </p:cNvSpPr>
          <p:nvPr/>
        </p:nvSpPr>
        <p:spPr bwMode="auto">
          <a:xfrm>
            <a:off x="8352331" y="3546300"/>
            <a:ext cx="492443" cy="268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eaLnBrk="1" hangingPunct="1"/>
            <a:r>
              <a:rPr kumimoji="0" lang="zh-CN" altLang="en-US" sz="2000">
                <a:latin typeface="+mn-lt"/>
                <a:ea typeface="微软雅黑 Light" panose="020B0502040204020203" pitchFamily="34" charset="-122"/>
              </a:rPr>
              <a:t>…</a:t>
            </a:r>
          </a:p>
        </p:txBody>
      </p:sp>
      <p:sp>
        <p:nvSpPr>
          <p:cNvPr id="19" name="Rectangle 15">
            <a:extLst>
              <a:ext uri="{FF2B5EF4-FFF2-40B4-BE49-F238E27FC236}">
                <a16:creationId xmlns:a16="http://schemas.microsoft.com/office/drawing/2014/main" id="{F78F21B6-E423-4F36-BBF0-32C4DED28F60}"/>
              </a:ext>
            </a:extLst>
          </p:cNvPr>
          <p:cNvSpPr>
            <a:spLocks noChangeArrowheads="1"/>
          </p:cNvSpPr>
          <p:nvPr/>
        </p:nvSpPr>
        <p:spPr bwMode="auto">
          <a:xfrm>
            <a:off x="4990323" y="2098500"/>
            <a:ext cx="1371600" cy="4572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0" lang="en-US" altLang="zh-CN" sz="2000">
                <a:ea typeface="微软雅黑 Light" panose="020B0502040204020203" pitchFamily="34" charset="-122"/>
              </a:rPr>
              <a:t>page</a:t>
            </a:r>
            <a:r>
              <a:rPr kumimoji="0" lang="en-US" altLang="zh-CN" sz="2000" baseline="-25000">
                <a:ea typeface="微软雅黑 Light" panose="020B0502040204020203" pitchFamily="34" charset="-122"/>
              </a:rPr>
              <a:t>1</a:t>
            </a:r>
          </a:p>
        </p:txBody>
      </p:sp>
      <p:sp>
        <p:nvSpPr>
          <p:cNvPr id="20" name="Rectangle 16">
            <a:extLst>
              <a:ext uri="{FF2B5EF4-FFF2-40B4-BE49-F238E27FC236}">
                <a16:creationId xmlns:a16="http://schemas.microsoft.com/office/drawing/2014/main" id="{6398FD8D-71E0-4EE8-923D-34ABC1FC9DEE}"/>
              </a:ext>
            </a:extLst>
          </p:cNvPr>
          <p:cNvSpPr>
            <a:spLocks noChangeArrowheads="1"/>
          </p:cNvSpPr>
          <p:nvPr/>
        </p:nvSpPr>
        <p:spPr bwMode="auto">
          <a:xfrm>
            <a:off x="4990323" y="2555700"/>
            <a:ext cx="1371600" cy="4572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0" lang="en-US" altLang="zh-CN" sz="2000">
                <a:ea typeface="微软雅黑 Light" panose="020B0502040204020203" pitchFamily="34" charset="-122"/>
              </a:rPr>
              <a:t>page</a:t>
            </a:r>
            <a:r>
              <a:rPr kumimoji="0" lang="en-US" altLang="zh-CN" sz="2000" baseline="-25000">
                <a:ea typeface="微软雅黑 Light" panose="020B0502040204020203" pitchFamily="34" charset="-122"/>
              </a:rPr>
              <a:t>2</a:t>
            </a:r>
          </a:p>
        </p:txBody>
      </p:sp>
      <p:sp>
        <p:nvSpPr>
          <p:cNvPr id="21" name="Rectangle 17">
            <a:extLst>
              <a:ext uri="{FF2B5EF4-FFF2-40B4-BE49-F238E27FC236}">
                <a16:creationId xmlns:a16="http://schemas.microsoft.com/office/drawing/2014/main" id="{C4CDE3CF-5B5D-4D60-AFDD-0DF3E9D3E7B4}"/>
              </a:ext>
            </a:extLst>
          </p:cNvPr>
          <p:cNvSpPr>
            <a:spLocks noChangeArrowheads="1"/>
          </p:cNvSpPr>
          <p:nvPr/>
        </p:nvSpPr>
        <p:spPr bwMode="auto">
          <a:xfrm>
            <a:off x="4990323" y="3012900"/>
            <a:ext cx="1371600" cy="4572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0" lang="en-US" altLang="zh-CN" sz="2000">
                <a:ea typeface="微软雅黑 Light" panose="020B0502040204020203" pitchFamily="34" charset="-122"/>
              </a:rPr>
              <a:t>page</a:t>
            </a:r>
            <a:r>
              <a:rPr kumimoji="0" lang="en-US" altLang="zh-CN" sz="2000" baseline="-25000">
                <a:ea typeface="微软雅黑 Light" panose="020B0502040204020203" pitchFamily="34" charset="-122"/>
              </a:rPr>
              <a:t>3</a:t>
            </a:r>
          </a:p>
        </p:txBody>
      </p:sp>
      <p:sp>
        <p:nvSpPr>
          <p:cNvPr id="22" name="Rectangle 18">
            <a:extLst>
              <a:ext uri="{FF2B5EF4-FFF2-40B4-BE49-F238E27FC236}">
                <a16:creationId xmlns:a16="http://schemas.microsoft.com/office/drawing/2014/main" id="{E4AD9A34-CD24-4E3A-9BF1-268D4AFA8EE1}"/>
              </a:ext>
            </a:extLst>
          </p:cNvPr>
          <p:cNvSpPr>
            <a:spLocks noChangeArrowheads="1"/>
          </p:cNvSpPr>
          <p:nvPr/>
        </p:nvSpPr>
        <p:spPr bwMode="auto">
          <a:xfrm>
            <a:off x="4990323" y="4765500"/>
            <a:ext cx="1371600" cy="4572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0" lang="en-US" altLang="zh-CN" sz="2000">
                <a:ea typeface="微软雅黑 Light" panose="020B0502040204020203" pitchFamily="34" charset="-122"/>
              </a:rPr>
              <a:t>page</a:t>
            </a:r>
            <a:r>
              <a:rPr kumimoji="0" lang="en-US" altLang="zh-CN" baseline="-25000">
                <a:ea typeface="微软雅黑 Light" panose="020B0502040204020203" pitchFamily="34" charset="-122"/>
              </a:rPr>
              <a:t>n</a:t>
            </a:r>
          </a:p>
        </p:txBody>
      </p:sp>
      <p:sp>
        <p:nvSpPr>
          <p:cNvPr id="23" name="Rectangle 19">
            <a:extLst>
              <a:ext uri="{FF2B5EF4-FFF2-40B4-BE49-F238E27FC236}">
                <a16:creationId xmlns:a16="http://schemas.microsoft.com/office/drawing/2014/main" id="{D1ED1BC1-AF10-47D1-99A6-AFCBA42AA2E1}"/>
              </a:ext>
            </a:extLst>
          </p:cNvPr>
          <p:cNvSpPr>
            <a:spLocks noChangeArrowheads="1"/>
          </p:cNvSpPr>
          <p:nvPr/>
        </p:nvSpPr>
        <p:spPr bwMode="auto">
          <a:xfrm>
            <a:off x="4990323" y="4308300"/>
            <a:ext cx="1371600" cy="4572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0" lang="en-US" altLang="zh-CN" sz="2000">
                <a:ea typeface="微软雅黑 Light" panose="020B0502040204020203" pitchFamily="34" charset="-122"/>
              </a:rPr>
              <a:t>page</a:t>
            </a:r>
            <a:r>
              <a:rPr kumimoji="0" lang="en-US" altLang="zh-CN" baseline="-25000">
                <a:ea typeface="微软雅黑 Light" panose="020B0502040204020203" pitchFamily="34" charset="-122"/>
              </a:rPr>
              <a:t>n-1</a:t>
            </a:r>
          </a:p>
        </p:txBody>
      </p:sp>
      <p:sp>
        <p:nvSpPr>
          <p:cNvPr id="24" name="Rectangle 20">
            <a:extLst>
              <a:ext uri="{FF2B5EF4-FFF2-40B4-BE49-F238E27FC236}">
                <a16:creationId xmlns:a16="http://schemas.microsoft.com/office/drawing/2014/main" id="{7A8D85DC-E503-4197-ADDA-750417A20D4C}"/>
              </a:ext>
            </a:extLst>
          </p:cNvPr>
          <p:cNvSpPr>
            <a:spLocks noChangeArrowheads="1"/>
          </p:cNvSpPr>
          <p:nvPr/>
        </p:nvSpPr>
        <p:spPr bwMode="auto">
          <a:xfrm>
            <a:off x="4990323" y="3470100"/>
            <a:ext cx="1371600" cy="8382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ea typeface="微软雅黑 Light" panose="020B0502040204020203" pitchFamily="34" charset="-122"/>
            </a:endParaRPr>
          </a:p>
        </p:txBody>
      </p:sp>
      <p:sp>
        <p:nvSpPr>
          <p:cNvPr id="25" name="Text Box 21">
            <a:extLst>
              <a:ext uri="{FF2B5EF4-FFF2-40B4-BE49-F238E27FC236}">
                <a16:creationId xmlns:a16="http://schemas.microsoft.com/office/drawing/2014/main" id="{9BCB801D-46E2-465C-94AC-72D7E5128439}"/>
              </a:ext>
            </a:extLst>
          </p:cNvPr>
          <p:cNvSpPr txBox="1">
            <a:spLocks noChangeArrowheads="1"/>
          </p:cNvSpPr>
          <p:nvPr/>
        </p:nvSpPr>
        <p:spPr bwMode="auto">
          <a:xfrm>
            <a:off x="5433275" y="3652663"/>
            <a:ext cx="553998" cy="3055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eaLnBrk="1" hangingPunct="1"/>
            <a:r>
              <a:rPr kumimoji="0" lang="zh-CN" altLang="en-US">
                <a:latin typeface="+mn-lt"/>
                <a:ea typeface="微软雅黑 Light" panose="020B0502040204020203" pitchFamily="34" charset="-122"/>
              </a:rPr>
              <a:t>…</a:t>
            </a:r>
          </a:p>
        </p:txBody>
      </p:sp>
      <p:sp>
        <p:nvSpPr>
          <p:cNvPr id="26" name="Rectangle 22">
            <a:extLst>
              <a:ext uri="{FF2B5EF4-FFF2-40B4-BE49-F238E27FC236}">
                <a16:creationId xmlns:a16="http://schemas.microsoft.com/office/drawing/2014/main" id="{DEA3A3C0-E340-438F-887D-189B3571DF60}"/>
              </a:ext>
            </a:extLst>
          </p:cNvPr>
          <p:cNvSpPr>
            <a:spLocks noChangeArrowheads="1"/>
          </p:cNvSpPr>
          <p:nvPr/>
        </p:nvSpPr>
        <p:spPr bwMode="auto">
          <a:xfrm>
            <a:off x="2094723" y="2479500"/>
            <a:ext cx="1524000" cy="3810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0" lang="en-US" altLang="zh-CN" sz="2000">
                <a:ea typeface="微软雅黑 Light" panose="020B0502040204020203" pitchFamily="34" charset="-122"/>
              </a:rPr>
              <a:t>tuple</a:t>
            </a:r>
            <a:r>
              <a:rPr kumimoji="0" lang="en-US" altLang="zh-CN" baseline="-25000">
                <a:ea typeface="微软雅黑 Light" panose="020B0502040204020203" pitchFamily="34" charset="-122"/>
              </a:rPr>
              <a:t>1</a:t>
            </a:r>
          </a:p>
        </p:txBody>
      </p:sp>
      <p:sp>
        <p:nvSpPr>
          <p:cNvPr id="27" name="Rectangle 23">
            <a:extLst>
              <a:ext uri="{FF2B5EF4-FFF2-40B4-BE49-F238E27FC236}">
                <a16:creationId xmlns:a16="http://schemas.microsoft.com/office/drawing/2014/main" id="{A03ABEFF-A61F-4940-BBE9-C082B0FAB975}"/>
              </a:ext>
            </a:extLst>
          </p:cNvPr>
          <p:cNvSpPr>
            <a:spLocks noChangeArrowheads="1"/>
          </p:cNvSpPr>
          <p:nvPr/>
        </p:nvSpPr>
        <p:spPr bwMode="auto">
          <a:xfrm>
            <a:off x="2094723" y="2860500"/>
            <a:ext cx="1524000" cy="3810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0" lang="en-US" altLang="zh-CN" sz="2000">
                <a:ea typeface="微软雅黑 Light" panose="020B0502040204020203" pitchFamily="34" charset="-122"/>
              </a:rPr>
              <a:t>tuple</a:t>
            </a:r>
            <a:r>
              <a:rPr kumimoji="0" lang="en-US" altLang="zh-CN" baseline="-25000">
                <a:ea typeface="微软雅黑 Light" panose="020B0502040204020203" pitchFamily="34" charset="-122"/>
              </a:rPr>
              <a:t>2</a:t>
            </a:r>
          </a:p>
        </p:txBody>
      </p:sp>
      <p:sp>
        <p:nvSpPr>
          <p:cNvPr id="28" name="Rectangle 24">
            <a:extLst>
              <a:ext uri="{FF2B5EF4-FFF2-40B4-BE49-F238E27FC236}">
                <a16:creationId xmlns:a16="http://schemas.microsoft.com/office/drawing/2014/main" id="{A5986E9E-D834-465F-A898-6B02B9C22E31}"/>
              </a:ext>
            </a:extLst>
          </p:cNvPr>
          <p:cNvSpPr>
            <a:spLocks noChangeArrowheads="1"/>
          </p:cNvSpPr>
          <p:nvPr/>
        </p:nvSpPr>
        <p:spPr bwMode="auto">
          <a:xfrm>
            <a:off x="2094723" y="3241500"/>
            <a:ext cx="1524000" cy="3810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0" lang="en-US" altLang="zh-CN" sz="2000">
                <a:ea typeface="微软雅黑 Light" panose="020B0502040204020203" pitchFamily="34" charset="-122"/>
              </a:rPr>
              <a:t>tuple</a:t>
            </a:r>
            <a:r>
              <a:rPr kumimoji="0" lang="en-US" altLang="zh-CN" baseline="-25000">
                <a:ea typeface="微软雅黑 Light" panose="020B0502040204020203" pitchFamily="34" charset="-122"/>
              </a:rPr>
              <a:t>3</a:t>
            </a:r>
          </a:p>
        </p:txBody>
      </p:sp>
      <p:sp>
        <p:nvSpPr>
          <p:cNvPr id="29" name="Rectangle 25">
            <a:extLst>
              <a:ext uri="{FF2B5EF4-FFF2-40B4-BE49-F238E27FC236}">
                <a16:creationId xmlns:a16="http://schemas.microsoft.com/office/drawing/2014/main" id="{A250D46C-4976-491E-AEE0-29DF7CA7A915}"/>
              </a:ext>
            </a:extLst>
          </p:cNvPr>
          <p:cNvSpPr>
            <a:spLocks noChangeArrowheads="1"/>
          </p:cNvSpPr>
          <p:nvPr/>
        </p:nvSpPr>
        <p:spPr bwMode="auto">
          <a:xfrm>
            <a:off x="2094723" y="4308300"/>
            <a:ext cx="1524000" cy="3810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0" lang="en-US" altLang="zh-CN" sz="2000">
                <a:ea typeface="微软雅黑 Light" panose="020B0502040204020203" pitchFamily="34" charset="-122"/>
              </a:rPr>
              <a:t>tuple</a:t>
            </a:r>
            <a:r>
              <a:rPr kumimoji="0" lang="en-US" altLang="zh-CN" baseline="-25000">
                <a:ea typeface="微软雅黑 Light" panose="020B0502040204020203" pitchFamily="34" charset="-122"/>
              </a:rPr>
              <a:t>m-1</a:t>
            </a:r>
          </a:p>
        </p:txBody>
      </p:sp>
      <p:sp>
        <p:nvSpPr>
          <p:cNvPr id="30" name="Rectangle 26">
            <a:extLst>
              <a:ext uri="{FF2B5EF4-FFF2-40B4-BE49-F238E27FC236}">
                <a16:creationId xmlns:a16="http://schemas.microsoft.com/office/drawing/2014/main" id="{6A0AF06F-A21F-43F1-B120-6644E6321165}"/>
              </a:ext>
            </a:extLst>
          </p:cNvPr>
          <p:cNvSpPr>
            <a:spLocks noChangeArrowheads="1"/>
          </p:cNvSpPr>
          <p:nvPr/>
        </p:nvSpPr>
        <p:spPr bwMode="auto">
          <a:xfrm>
            <a:off x="2094723" y="4689300"/>
            <a:ext cx="1524000" cy="3810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0" lang="en-US" altLang="zh-CN" sz="2000">
                <a:ea typeface="微软雅黑 Light" panose="020B0502040204020203" pitchFamily="34" charset="-122"/>
              </a:rPr>
              <a:t>tuple</a:t>
            </a:r>
            <a:r>
              <a:rPr kumimoji="0" lang="en-US" altLang="zh-CN" baseline="-25000">
                <a:ea typeface="微软雅黑 Light" panose="020B0502040204020203" pitchFamily="34" charset="-122"/>
              </a:rPr>
              <a:t>m</a:t>
            </a:r>
          </a:p>
        </p:txBody>
      </p:sp>
      <p:sp>
        <p:nvSpPr>
          <p:cNvPr id="31" name="Rectangle 27">
            <a:extLst>
              <a:ext uri="{FF2B5EF4-FFF2-40B4-BE49-F238E27FC236}">
                <a16:creationId xmlns:a16="http://schemas.microsoft.com/office/drawing/2014/main" id="{681891E8-1679-4D14-9034-EE54B801C0E2}"/>
              </a:ext>
            </a:extLst>
          </p:cNvPr>
          <p:cNvSpPr>
            <a:spLocks noChangeArrowheads="1"/>
          </p:cNvSpPr>
          <p:nvPr/>
        </p:nvSpPr>
        <p:spPr bwMode="auto">
          <a:xfrm>
            <a:off x="2094723" y="3622500"/>
            <a:ext cx="1524000" cy="6858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ea typeface="微软雅黑 Light" panose="020B0502040204020203" pitchFamily="34" charset="-122"/>
            </a:endParaRPr>
          </a:p>
        </p:txBody>
      </p:sp>
      <p:sp>
        <p:nvSpPr>
          <p:cNvPr id="32" name="Text Box 28">
            <a:extLst>
              <a:ext uri="{FF2B5EF4-FFF2-40B4-BE49-F238E27FC236}">
                <a16:creationId xmlns:a16="http://schemas.microsoft.com/office/drawing/2014/main" id="{6C86FF5F-EB02-48C5-83FD-9BE1153FA278}"/>
              </a:ext>
            </a:extLst>
          </p:cNvPr>
          <p:cNvSpPr txBox="1">
            <a:spLocks noChangeArrowheads="1"/>
          </p:cNvSpPr>
          <p:nvPr/>
        </p:nvSpPr>
        <p:spPr bwMode="auto">
          <a:xfrm>
            <a:off x="2699600" y="3774900"/>
            <a:ext cx="553998" cy="3055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eaLnBrk="1" hangingPunct="1"/>
            <a:r>
              <a:rPr kumimoji="0" lang="zh-CN" altLang="en-US">
                <a:latin typeface="+mn-lt"/>
                <a:ea typeface="微软雅黑 Light" panose="020B0502040204020203" pitchFamily="34" charset="-122"/>
              </a:rPr>
              <a:t>…</a:t>
            </a:r>
          </a:p>
        </p:txBody>
      </p:sp>
      <p:sp>
        <p:nvSpPr>
          <p:cNvPr id="33" name="Line 29">
            <a:extLst>
              <a:ext uri="{FF2B5EF4-FFF2-40B4-BE49-F238E27FC236}">
                <a16:creationId xmlns:a16="http://schemas.microsoft.com/office/drawing/2014/main" id="{E2444546-E84C-4088-BCDC-463ACDFE9AFE}"/>
              </a:ext>
            </a:extLst>
          </p:cNvPr>
          <p:cNvSpPr>
            <a:spLocks noChangeShapeType="1"/>
          </p:cNvSpPr>
          <p:nvPr/>
        </p:nvSpPr>
        <p:spPr bwMode="auto">
          <a:xfrm>
            <a:off x="3618723" y="3851100"/>
            <a:ext cx="1371600" cy="0"/>
          </a:xfrm>
          <a:prstGeom prst="line">
            <a:avLst/>
          </a:prstGeom>
          <a:noFill/>
          <a:ln w="3810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ea typeface="微软雅黑 Light" panose="020B0502040204020203" pitchFamily="34" charset="-122"/>
            </a:endParaRPr>
          </a:p>
        </p:txBody>
      </p:sp>
      <p:sp>
        <p:nvSpPr>
          <p:cNvPr id="34" name="Line 30">
            <a:extLst>
              <a:ext uri="{FF2B5EF4-FFF2-40B4-BE49-F238E27FC236}">
                <a16:creationId xmlns:a16="http://schemas.microsoft.com/office/drawing/2014/main" id="{D6FCF3EA-F9F1-45DF-8191-DFFD84127119}"/>
              </a:ext>
            </a:extLst>
          </p:cNvPr>
          <p:cNvSpPr>
            <a:spLocks noChangeShapeType="1"/>
          </p:cNvSpPr>
          <p:nvPr/>
        </p:nvSpPr>
        <p:spPr bwMode="auto">
          <a:xfrm>
            <a:off x="6438123" y="3851100"/>
            <a:ext cx="1371600" cy="0"/>
          </a:xfrm>
          <a:prstGeom prst="line">
            <a:avLst/>
          </a:prstGeom>
          <a:noFill/>
          <a:ln w="3810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ea typeface="微软雅黑 Light" panose="020B0502040204020203" pitchFamily="34" charset="-122"/>
            </a:endParaRPr>
          </a:p>
        </p:txBody>
      </p:sp>
      <p:sp>
        <p:nvSpPr>
          <p:cNvPr id="35" name="Text Box 31">
            <a:extLst>
              <a:ext uri="{FF2B5EF4-FFF2-40B4-BE49-F238E27FC236}">
                <a16:creationId xmlns:a16="http://schemas.microsoft.com/office/drawing/2014/main" id="{16AF4CFB-0D1A-4AF4-9D31-577162172953}"/>
              </a:ext>
            </a:extLst>
          </p:cNvPr>
          <p:cNvSpPr txBox="1">
            <a:spLocks noChangeArrowheads="1"/>
          </p:cNvSpPr>
          <p:nvPr/>
        </p:nvSpPr>
        <p:spPr bwMode="auto">
          <a:xfrm>
            <a:off x="1913072" y="753957"/>
            <a:ext cx="183325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algn="ctr" eaLnBrk="1" hangingPunct="1"/>
            <a:r>
              <a:rPr kumimoji="0" lang="zh-CN" altLang="en-US">
                <a:latin typeface="+mn-lt"/>
                <a:ea typeface="微软雅黑 Light" panose="020B0502040204020203" pitchFamily="34" charset="-122"/>
              </a:rPr>
              <a:t> </a:t>
            </a:r>
            <a:r>
              <a:rPr kumimoji="0" lang="en-US" altLang="zh-CN" sz="2000">
                <a:latin typeface="+mn-lt"/>
                <a:ea typeface="微软雅黑 Light" panose="020B0502040204020203" pitchFamily="34" charset="-122"/>
              </a:rPr>
              <a:t>relational table</a:t>
            </a:r>
          </a:p>
        </p:txBody>
      </p:sp>
      <p:sp>
        <p:nvSpPr>
          <p:cNvPr id="36" name="AutoShape 32">
            <a:extLst>
              <a:ext uri="{FF2B5EF4-FFF2-40B4-BE49-F238E27FC236}">
                <a16:creationId xmlns:a16="http://schemas.microsoft.com/office/drawing/2014/main" id="{ADD38844-5F04-4C62-8C15-413E87040F58}"/>
              </a:ext>
            </a:extLst>
          </p:cNvPr>
          <p:cNvSpPr>
            <a:spLocks/>
          </p:cNvSpPr>
          <p:nvPr/>
        </p:nvSpPr>
        <p:spPr bwMode="auto">
          <a:xfrm rot="-5400000">
            <a:off x="5677677" y="-2294043"/>
            <a:ext cx="228600" cy="6019800"/>
          </a:xfrm>
          <a:prstGeom prst="rightBrace">
            <a:avLst>
              <a:gd name="adj1" fmla="val 219444"/>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ea typeface="微软雅黑 Light" panose="020B0502040204020203" pitchFamily="34" charset="-122"/>
            </a:endParaRPr>
          </a:p>
        </p:txBody>
      </p:sp>
      <p:sp>
        <p:nvSpPr>
          <p:cNvPr id="37" name="Text Box 33">
            <a:extLst>
              <a:ext uri="{FF2B5EF4-FFF2-40B4-BE49-F238E27FC236}">
                <a16:creationId xmlns:a16="http://schemas.microsoft.com/office/drawing/2014/main" id="{69CB24E3-44A2-4225-AE8B-BA8DB61D7AE9}"/>
              </a:ext>
            </a:extLst>
          </p:cNvPr>
          <p:cNvSpPr txBox="1">
            <a:spLocks noChangeArrowheads="1"/>
          </p:cNvSpPr>
          <p:nvPr/>
        </p:nvSpPr>
        <p:spPr bwMode="auto">
          <a:xfrm>
            <a:off x="603343" y="1260300"/>
            <a:ext cx="1185709"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algn="ctr" eaLnBrk="1" hangingPunct="1"/>
            <a:r>
              <a:rPr kumimoji="0" lang="en-US" altLang="zh-CN" sz="1800">
                <a:solidFill>
                  <a:srgbClr val="FF0000"/>
                </a:solidFill>
                <a:latin typeface="+mn-lt"/>
                <a:ea typeface="微软雅黑 Light" panose="020B0502040204020203" pitchFamily="34" charset="-122"/>
              </a:rPr>
              <a:t>tables</a:t>
            </a:r>
          </a:p>
          <a:p>
            <a:pPr algn="ctr" eaLnBrk="1" hangingPunct="1"/>
            <a:r>
              <a:rPr kumimoji="0" lang="en-US" altLang="zh-CN" sz="1800">
                <a:solidFill>
                  <a:srgbClr val="FF0000"/>
                </a:solidFill>
                <a:latin typeface="+mn-lt"/>
                <a:ea typeface="微软雅黑 Light" panose="020B0502040204020203" pitchFamily="34" charset="-122"/>
              </a:rPr>
              <a:t>/ tuples</a:t>
            </a:r>
          </a:p>
          <a:p>
            <a:pPr algn="ctr" eaLnBrk="1" hangingPunct="1"/>
            <a:r>
              <a:rPr kumimoji="0" lang="en-US" altLang="zh-CN" sz="1800">
                <a:solidFill>
                  <a:srgbClr val="FF0000"/>
                </a:solidFill>
                <a:latin typeface="+mn-lt"/>
                <a:ea typeface="微软雅黑 Light" panose="020B0502040204020203" pitchFamily="34" charset="-122"/>
              </a:rPr>
              <a:t>/attributes</a:t>
            </a:r>
          </a:p>
        </p:txBody>
      </p:sp>
      <p:sp>
        <p:nvSpPr>
          <p:cNvPr id="38" name="Line 34">
            <a:extLst>
              <a:ext uri="{FF2B5EF4-FFF2-40B4-BE49-F238E27FC236}">
                <a16:creationId xmlns:a16="http://schemas.microsoft.com/office/drawing/2014/main" id="{19090EC7-8FF6-4B22-B6C2-0FB27AB7BC4D}"/>
              </a:ext>
            </a:extLst>
          </p:cNvPr>
          <p:cNvSpPr>
            <a:spLocks noChangeShapeType="1"/>
          </p:cNvSpPr>
          <p:nvPr/>
        </p:nvSpPr>
        <p:spPr bwMode="auto">
          <a:xfrm>
            <a:off x="1789923" y="1184100"/>
            <a:ext cx="0" cy="5029200"/>
          </a:xfrm>
          <a:prstGeom prst="line">
            <a:avLst/>
          </a:prstGeom>
          <a:noFill/>
          <a:ln w="9525">
            <a:solidFill>
              <a:schemeClr val="tx1"/>
            </a:solidFill>
            <a:prstDash val="lg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ea typeface="微软雅黑 Light" panose="020B0502040204020203" pitchFamily="34" charset="-122"/>
            </a:endParaRPr>
          </a:p>
        </p:txBody>
      </p:sp>
      <p:sp>
        <p:nvSpPr>
          <p:cNvPr id="39" name="AutoShape 35">
            <a:extLst>
              <a:ext uri="{FF2B5EF4-FFF2-40B4-BE49-F238E27FC236}">
                <a16:creationId xmlns:a16="http://schemas.microsoft.com/office/drawing/2014/main" id="{EF6773A7-CA58-4569-8F3E-2B3A53865D94}"/>
              </a:ext>
            </a:extLst>
          </p:cNvPr>
          <p:cNvSpPr>
            <a:spLocks noChangeArrowheads="1"/>
          </p:cNvSpPr>
          <p:nvPr/>
        </p:nvSpPr>
        <p:spPr bwMode="auto">
          <a:xfrm>
            <a:off x="1485123" y="3698700"/>
            <a:ext cx="609600" cy="304800"/>
          </a:xfrm>
          <a:prstGeom prst="leftRightArrow">
            <a:avLst>
              <a:gd name="adj1" fmla="val 50000"/>
              <a:gd name="adj2" fmla="val 40000"/>
            </a:avLst>
          </a:prstGeom>
          <a:solidFill>
            <a:srgbClr val="C0C0C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ea typeface="微软雅黑 Light" panose="020B0502040204020203" pitchFamily="34" charset="-122"/>
            </a:endParaRPr>
          </a:p>
        </p:txBody>
      </p:sp>
      <p:sp>
        <p:nvSpPr>
          <p:cNvPr id="40" name="Text Box 36">
            <a:extLst>
              <a:ext uri="{FF2B5EF4-FFF2-40B4-BE49-F238E27FC236}">
                <a16:creationId xmlns:a16="http://schemas.microsoft.com/office/drawing/2014/main" id="{3F33CA6F-07A4-4491-A248-6266B8BCE76E}"/>
              </a:ext>
            </a:extLst>
          </p:cNvPr>
          <p:cNvSpPr txBox="1">
            <a:spLocks noChangeArrowheads="1"/>
          </p:cNvSpPr>
          <p:nvPr/>
        </p:nvSpPr>
        <p:spPr bwMode="auto">
          <a:xfrm>
            <a:off x="1771460" y="5451300"/>
            <a:ext cx="285950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algn="ctr" eaLnBrk="1" hangingPunct="1"/>
            <a:r>
              <a:rPr kumimoji="0" lang="en-US" altLang="zh-CN" i="1">
                <a:latin typeface="+mn-lt"/>
                <a:ea typeface="微软雅黑 Light" panose="020B0502040204020203" pitchFamily="34" charset="-122"/>
              </a:rPr>
              <a:t>Relations, tuples, and</a:t>
            </a:r>
          </a:p>
          <a:p>
            <a:pPr algn="ctr" eaLnBrk="1" hangingPunct="1"/>
            <a:r>
              <a:rPr kumimoji="0" lang="en-US" altLang="zh-CN" i="1">
                <a:latin typeface="+mn-lt"/>
                <a:ea typeface="微软雅黑 Light" panose="020B0502040204020203" pitchFamily="34" charset="-122"/>
              </a:rPr>
              <a:t>attributes in DBS</a:t>
            </a:r>
            <a:endParaRPr kumimoji="0" lang="en-US" altLang="zh-CN">
              <a:latin typeface="+mn-lt"/>
              <a:ea typeface="微软雅黑 Light" panose="020B0502040204020203" pitchFamily="34" charset="-122"/>
            </a:endParaRPr>
          </a:p>
        </p:txBody>
      </p:sp>
      <p:sp>
        <p:nvSpPr>
          <p:cNvPr id="42" name="Text Box 38">
            <a:extLst>
              <a:ext uri="{FF2B5EF4-FFF2-40B4-BE49-F238E27FC236}">
                <a16:creationId xmlns:a16="http://schemas.microsoft.com/office/drawing/2014/main" id="{586664DF-E07D-4F50-881D-C1CD296F5E5F}"/>
              </a:ext>
            </a:extLst>
          </p:cNvPr>
          <p:cNvSpPr txBox="1">
            <a:spLocks noChangeArrowheads="1"/>
          </p:cNvSpPr>
          <p:nvPr/>
        </p:nvSpPr>
        <p:spPr bwMode="auto">
          <a:xfrm>
            <a:off x="3526648" y="6254575"/>
            <a:ext cx="437010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eaLnBrk="1" hangingPunct="1"/>
            <a:r>
              <a:rPr lang="en-US" altLang="zh-CN">
                <a:latin typeface="+mn-lt"/>
                <a:ea typeface="微软雅黑 Light" panose="020B0502040204020203" pitchFamily="34" charset="-122"/>
              </a:rPr>
              <a:t>Fig.A.4  Data Access in SQL Server</a:t>
            </a:r>
          </a:p>
        </p:txBody>
      </p:sp>
      <p:sp>
        <p:nvSpPr>
          <p:cNvPr id="43" name="Text Box 39">
            <a:extLst>
              <a:ext uri="{FF2B5EF4-FFF2-40B4-BE49-F238E27FC236}">
                <a16:creationId xmlns:a16="http://schemas.microsoft.com/office/drawing/2014/main" id="{8528006A-18F4-41D0-BA54-11FC284997A4}"/>
              </a:ext>
            </a:extLst>
          </p:cNvPr>
          <p:cNvSpPr txBox="1">
            <a:spLocks noChangeArrowheads="1"/>
          </p:cNvSpPr>
          <p:nvPr/>
        </p:nvSpPr>
        <p:spPr bwMode="auto">
          <a:xfrm>
            <a:off x="6742923" y="3165300"/>
            <a:ext cx="70243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eaLnBrk="1" hangingPunct="1"/>
            <a:r>
              <a:rPr lang="en-US" altLang="zh-CN" dirty="0">
                <a:solidFill>
                  <a:srgbClr val="2D0EE4"/>
                </a:solidFill>
                <a:latin typeface="+mn-lt"/>
                <a:ea typeface="微软雅黑 Light" panose="020B0502040204020203" pitchFamily="34" charset="-122"/>
              </a:rPr>
              <a:t>IAM</a:t>
            </a:r>
          </a:p>
        </p:txBody>
      </p:sp>
      <p:sp>
        <p:nvSpPr>
          <p:cNvPr id="44" name="Text Box 40">
            <a:extLst>
              <a:ext uri="{FF2B5EF4-FFF2-40B4-BE49-F238E27FC236}">
                <a16:creationId xmlns:a16="http://schemas.microsoft.com/office/drawing/2014/main" id="{10837EA4-FB4B-43EA-890A-86A83D7A828B}"/>
              </a:ext>
            </a:extLst>
          </p:cNvPr>
          <p:cNvSpPr txBox="1">
            <a:spLocks noChangeArrowheads="1"/>
          </p:cNvSpPr>
          <p:nvPr/>
        </p:nvSpPr>
        <p:spPr bwMode="auto">
          <a:xfrm>
            <a:off x="3847323" y="3165300"/>
            <a:ext cx="88838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eaLnBrk="1" hangingPunct="1"/>
            <a:r>
              <a:rPr lang="en-US" altLang="zh-CN" dirty="0">
                <a:solidFill>
                  <a:srgbClr val="2D0EE4"/>
                </a:solidFill>
                <a:latin typeface="+mn-lt"/>
                <a:ea typeface="微软雅黑 Light" panose="020B0502040204020203" pitchFamily="34" charset="-122"/>
              </a:rPr>
              <a:t>Index</a:t>
            </a:r>
          </a:p>
        </p:txBody>
      </p:sp>
    </p:spTree>
    <p:extLst>
      <p:ext uri="{BB962C8B-B14F-4D97-AF65-F5344CB8AC3E}">
        <p14:creationId xmlns:p14="http://schemas.microsoft.com/office/powerpoint/2010/main" val="276723294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5">
            <a:extLst>
              <a:ext uri="{FF2B5EF4-FFF2-40B4-BE49-F238E27FC236}">
                <a16:creationId xmlns:a16="http://schemas.microsoft.com/office/drawing/2014/main" id="{98746703-41BB-D54C-8DA4-D89C98D52161}"/>
              </a:ext>
            </a:extLst>
          </p:cNvPr>
          <p:cNvPicPr>
            <a:picLocks noChangeAspect="1" noChangeArrowheads="1"/>
          </p:cNvPicPr>
          <p:nvPr/>
        </p:nvPicPr>
        <p:blipFill>
          <a:blip r:embed="rId2">
            <a:alphaModFix amt="85000"/>
            <a:extLst>
              <a:ext uri="{28A0092B-C50C-407E-A947-70E740481C1C}">
                <a14:useLocalDpi xmlns:a14="http://schemas.microsoft.com/office/drawing/2010/main" val="0"/>
              </a:ext>
            </a:extLst>
          </a:blip>
          <a:srcRect/>
          <a:stretch>
            <a:fillRect/>
          </a:stretch>
        </p:blipFill>
        <p:spPr bwMode="auto">
          <a:xfrm>
            <a:off x="473811" y="1004247"/>
            <a:ext cx="7480300" cy="3743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a:extLst>
              <a:ext uri="{FF2B5EF4-FFF2-40B4-BE49-F238E27FC236}">
                <a16:creationId xmlns:a16="http://schemas.microsoft.com/office/drawing/2014/main" id="{C6FEEC7E-2984-A246-B26B-781E3D2B4529}"/>
              </a:ext>
            </a:extLst>
          </p:cNvPr>
          <p:cNvSpPr>
            <a:spLocks noGrp="1"/>
          </p:cNvSpPr>
          <p:nvPr>
            <p:ph type="title"/>
          </p:nvPr>
        </p:nvSpPr>
        <p:spPr>
          <a:xfrm>
            <a:off x="618968" y="1467870"/>
            <a:ext cx="6176467" cy="2816080"/>
          </a:xfrm>
        </p:spPr>
        <p:txBody>
          <a:bodyPr>
            <a:normAutofit/>
          </a:bodyPr>
          <a:lstStyle/>
          <a:p>
            <a:r>
              <a:rPr kumimoji="1" lang="en-US" altLang="zh-CN" dirty="0">
                <a:latin typeface="+mn-lt"/>
              </a:rPr>
              <a:t>Thanks  for your attention</a:t>
            </a:r>
            <a:br>
              <a:rPr lang="en-US" altLang="zh-CN" dirty="0">
                <a:solidFill>
                  <a:schemeClr val="tx2"/>
                </a:solidFill>
                <a:latin typeface="+mn-lt"/>
              </a:rPr>
            </a:br>
            <a:endParaRPr kumimoji="1" lang="zh-CN" altLang="en-US" dirty="0">
              <a:latin typeface="+mn-lt"/>
            </a:endParaRPr>
          </a:p>
        </p:txBody>
      </p:sp>
    </p:spTree>
    <p:extLst>
      <p:ext uri="{BB962C8B-B14F-4D97-AF65-F5344CB8AC3E}">
        <p14:creationId xmlns:p14="http://schemas.microsoft.com/office/powerpoint/2010/main" val="19809376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093D10-4F63-4540-963A-1336B3D75CA7}"/>
              </a:ext>
            </a:extLst>
          </p:cNvPr>
          <p:cNvSpPr>
            <a:spLocks noGrp="1"/>
          </p:cNvSpPr>
          <p:nvPr>
            <p:ph type="title"/>
          </p:nvPr>
        </p:nvSpPr>
        <p:spPr/>
        <p:txBody>
          <a:bodyPr/>
          <a:lstStyle/>
          <a:p>
            <a:r>
              <a:rPr lang="en-US" altLang="zh-CN" dirty="0"/>
              <a:t>Fixed-Length Records</a:t>
            </a:r>
            <a:endParaRPr lang="zh-CN" altLang="en-US" dirty="0"/>
          </a:p>
        </p:txBody>
      </p:sp>
      <p:sp>
        <p:nvSpPr>
          <p:cNvPr id="3" name="内容占位符 2">
            <a:extLst>
              <a:ext uri="{FF2B5EF4-FFF2-40B4-BE49-F238E27FC236}">
                <a16:creationId xmlns:a16="http://schemas.microsoft.com/office/drawing/2014/main" id="{D6082A3D-C914-4B5B-949E-E25CA9EE1F08}"/>
              </a:ext>
            </a:extLst>
          </p:cNvPr>
          <p:cNvSpPr>
            <a:spLocks noGrp="1"/>
          </p:cNvSpPr>
          <p:nvPr>
            <p:ph idx="1"/>
          </p:nvPr>
        </p:nvSpPr>
        <p:spPr/>
        <p:txBody>
          <a:bodyPr/>
          <a:lstStyle/>
          <a:p>
            <a:r>
              <a:rPr lang="en-US" altLang="zh-CN" dirty="0">
                <a:ea typeface="ＭＳ Ｐゴシック" pitchFamily="34" charset="-128"/>
                <a:cs typeface="Times New Roman" pitchFamily="18" charset="0"/>
              </a:rPr>
              <a:t>Deletion of record </a:t>
            </a:r>
            <a:r>
              <a:rPr lang="en-US" altLang="zh-CN" i="1" dirty="0">
                <a:ea typeface="ＭＳ Ｐゴシック" pitchFamily="34" charset="-128"/>
                <a:cs typeface="Times New Roman" pitchFamily="18" charset="0"/>
              </a:rPr>
              <a:t>i: </a:t>
            </a:r>
            <a:br>
              <a:rPr lang="en-US" altLang="zh-CN" i="1" dirty="0">
                <a:ea typeface="ＭＳ Ｐゴシック" pitchFamily="34" charset="-128"/>
                <a:cs typeface="Times New Roman" pitchFamily="18" charset="0"/>
              </a:rPr>
            </a:br>
            <a:r>
              <a:rPr lang="en-US" altLang="zh-CN" dirty="0">
                <a:ea typeface="ＭＳ Ｐゴシック" pitchFamily="34" charset="-128"/>
                <a:cs typeface="Times New Roman" pitchFamily="18" charset="0"/>
              </a:rPr>
              <a:t>alternatives</a:t>
            </a:r>
            <a:r>
              <a:rPr lang="en-US" altLang="zh-CN" i="1" dirty="0">
                <a:ea typeface="ＭＳ Ｐゴシック" pitchFamily="34" charset="-128"/>
                <a:cs typeface="Times New Roman" pitchFamily="18" charset="0"/>
              </a:rPr>
              <a:t>:</a:t>
            </a:r>
          </a:p>
          <a:p>
            <a:pPr lvl="1"/>
            <a:r>
              <a:rPr lang="en-US" altLang="zh-CN" dirty="0">
                <a:ea typeface="ＭＳ Ｐゴシック" pitchFamily="34" charset="-128"/>
                <a:cs typeface="Times New Roman" pitchFamily="18" charset="0"/>
              </a:rPr>
              <a:t>compacting: move records </a:t>
            </a:r>
            <a:r>
              <a:rPr lang="en-US" altLang="zh-CN" i="1" dirty="0" err="1">
                <a:ea typeface="ＭＳ Ｐゴシック" pitchFamily="34" charset="-128"/>
                <a:cs typeface="Times New Roman" pitchFamily="18" charset="0"/>
              </a:rPr>
              <a:t>i</a:t>
            </a:r>
            <a:r>
              <a:rPr lang="en-US" altLang="zh-CN" dirty="0">
                <a:ea typeface="ＭＳ Ｐゴシック" pitchFamily="34" charset="-128"/>
                <a:cs typeface="Times New Roman" pitchFamily="18" charset="0"/>
              </a:rPr>
              <a:t> + 1, . . ., </a:t>
            </a:r>
            <a:r>
              <a:rPr lang="en-US" altLang="zh-CN" i="1" dirty="0">
                <a:ea typeface="ＭＳ Ｐゴシック" pitchFamily="34" charset="-128"/>
                <a:cs typeface="Times New Roman" pitchFamily="18" charset="0"/>
              </a:rPr>
              <a:t>n</a:t>
            </a:r>
            <a:r>
              <a:rPr lang="en-US" altLang="zh-CN" dirty="0">
                <a:ea typeface="ＭＳ Ｐゴシック" pitchFamily="34" charset="-128"/>
                <a:cs typeface="Times New Roman" pitchFamily="18" charset="0"/>
              </a:rPr>
              <a:t> </a:t>
            </a:r>
            <a:br>
              <a:rPr lang="en-US" altLang="zh-CN" dirty="0">
                <a:ea typeface="ＭＳ Ｐゴシック" pitchFamily="34" charset="-128"/>
                <a:cs typeface="Times New Roman" pitchFamily="18" charset="0"/>
              </a:rPr>
            </a:br>
            <a:r>
              <a:rPr lang="en-US" altLang="zh-CN" dirty="0">
                <a:ea typeface="ＭＳ Ｐゴシック" pitchFamily="34" charset="-128"/>
                <a:cs typeface="Times New Roman" pitchFamily="18" charset="0"/>
              </a:rPr>
              <a:t>to </a:t>
            </a:r>
            <a:r>
              <a:rPr lang="en-US" altLang="zh-CN" i="1" dirty="0" err="1">
                <a:ea typeface="ＭＳ Ｐゴシック" pitchFamily="34" charset="-128"/>
                <a:cs typeface="Times New Roman" pitchFamily="18" charset="0"/>
              </a:rPr>
              <a:t>i</a:t>
            </a:r>
            <a:r>
              <a:rPr lang="en-US" altLang="zh-CN" i="1" dirty="0">
                <a:ea typeface="ＭＳ Ｐゴシック" pitchFamily="34" charset="-128"/>
                <a:cs typeface="Times New Roman" pitchFamily="18" charset="0"/>
              </a:rPr>
              <a:t>, . . . , n </a:t>
            </a:r>
            <a:r>
              <a:rPr lang="en-US" altLang="zh-CN" i="1" dirty="0">
                <a:ea typeface="ＭＳ Ｐゴシック" pitchFamily="34" charset="-128"/>
                <a:cs typeface="Times New Roman" pitchFamily="18" charset="0"/>
                <a:sym typeface="Symbol" pitchFamily="18" charset="2"/>
              </a:rPr>
              <a:t>– </a:t>
            </a:r>
            <a:r>
              <a:rPr lang="en-US" altLang="zh-CN" dirty="0">
                <a:ea typeface="ＭＳ Ｐゴシック" pitchFamily="34" charset="-128"/>
                <a:cs typeface="Times New Roman" pitchFamily="18" charset="0"/>
                <a:sym typeface="Symbol" pitchFamily="18" charset="2"/>
              </a:rPr>
              <a:t>1</a:t>
            </a:r>
          </a:p>
          <a:p>
            <a:pPr lvl="1"/>
            <a:r>
              <a:rPr lang="en-US" altLang="zh-CN" dirty="0">
                <a:ea typeface="ＭＳ Ｐゴシック" pitchFamily="34" charset="-128"/>
                <a:cs typeface="Times New Roman" pitchFamily="18" charset="0"/>
                <a:sym typeface="Symbol" pitchFamily="18" charset="2"/>
              </a:rPr>
              <a:t>move record </a:t>
            </a:r>
            <a:r>
              <a:rPr lang="en-US" altLang="zh-CN" i="1" dirty="0">
                <a:ea typeface="ＭＳ Ｐゴシック" pitchFamily="34" charset="-128"/>
                <a:cs typeface="Times New Roman" pitchFamily="18" charset="0"/>
                <a:sym typeface="Symbol" pitchFamily="18" charset="2"/>
              </a:rPr>
              <a:t>n </a:t>
            </a:r>
            <a:r>
              <a:rPr lang="en-US" altLang="zh-CN" dirty="0">
                <a:ea typeface="ＭＳ Ｐゴシック" pitchFamily="34" charset="-128"/>
                <a:cs typeface="Times New Roman" pitchFamily="18" charset="0"/>
                <a:sym typeface="Symbol" pitchFamily="18" charset="2"/>
              </a:rPr>
              <a:t> to </a:t>
            </a:r>
            <a:r>
              <a:rPr lang="en-US" altLang="zh-CN" i="1" dirty="0" err="1">
                <a:ea typeface="ＭＳ Ｐゴシック" pitchFamily="34" charset="-128"/>
                <a:cs typeface="Times New Roman" pitchFamily="18" charset="0"/>
                <a:sym typeface="Symbol" pitchFamily="18" charset="2"/>
              </a:rPr>
              <a:t>i</a:t>
            </a:r>
            <a:endParaRPr lang="en-US" altLang="zh-CN" dirty="0">
              <a:ea typeface="ＭＳ Ｐゴシック" pitchFamily="34" charset="-128"/>
              <a:cs typeface="Times New Roman" pitchFamily="18" charset="0"/>
              <a:sym typeface="Symbol" pitchFamily="18" charset="2"/>
            </a:endParaRPr>
          </a:p>
          <a:p>
            <a:pPr lvl="1"/>
            <a:r>
              <a:rPr lang="en-US" altLang="zh-CN" dirty="0">
                <a:ea typeface="ＭＳ Ｐゴシック" pitchFamily="34" charset="-128"/>
                <a:cs typeface="Times New Roman" pitchFamily="18" charset="0"/>
                <a:sym typeface="Symbol" pitchFamily="18" charset="2"/>
              </a:rPr>
              <a:t>do not move records, but </a:t>
            </a:r>
            <a:br>
              <a:rPr lang="en-US" altLang="zh-CN" dirty="0">
                <a:ea typeface="ＭＳ Ｐゴシック" pitchFamily="34" charset="-128"/>
                <a:cs typeface="Times New Roman" pitchFamily="18" charset="0"/>
                <a:sym typeface="Symbol" pitchFamily="18" charset="2"/>
              </a:rPr>
            </a:br>
            <a:r>
              <a:rPr lang="en-US" altLang="zh-CN" dirty="0">
                <a:ea typeface="ＭＳ Ｐゴシック" pitchFamily="34" charset="-128"/>
                <a:cs typeface="Times New Roman" pitchFamily="18" charset="0"/>
                <a:sym typeface="Symbol" pitchFamily="18" charset="2"/>
              </a:rPr>
              <a:t>link all free records on a</a:t>
            </a:r>
            <a:br>
              <a:rPr lang="en-US" altLang="zh-CN" dirty="0">
                <a:ea typeface="ＭＳ Ｐゴシック" pitchFamily="34" charset="-128"/>
                <a:cs typeface="Times New Roman" pitchFamily="18" charset="0"/>
                <a:sym typeface="Symbol" pitchFamily="18" charset="2"/>
              </a:rPr>
            </a:br>
            <a:r>
              <a:rPr lang="en-US" altLang="zh-CN" i="1" dirty="0">
                <a:ea typeface="ＭＳ Ｐゴシック" pitchFamily="34" charset="-128"/>
                <a:cs typeface="Times New Roman" pitchFamily="18" charset="0"/>
                <a:sym typeface="Symbol" pitchFamily="18" charset="2"/>
              </a:rPr>
              <a:t>free list</a:t>
            </a:r>
            <a:endParaRPr lang="en-US" altLang="zh-CN" dirty="0">
              <a:ea typeface="ＭＳ Ｐゴシック" pitchFamily="34" charset="-128"/>
              <a:cs typeface="Times New Roman" pitchFamily="18" charset="0"/>
              <a:sym typeface="Symbol" pitchFamily="18" charset="2"/>
            </a:endParaRPr>
          </a:p>
          <a:p>
            <a:endParaRPr lang="zh-CN" altLang="en-US" dirty="0"/>
          </a:p>
        </p:txBody>
      </p:sp>
      <p:sp>
        <p:nvSpPr>
          <p:cNvPr id="4" name="日期占位符 3">
            <a:extLst>
              <a:ext uri="{FF2B5EF4-FFF2-40B4-BE49-F238E27FC236}">
                <a16:creationId xmlns:a16="http://schemas.microsoft.com/office/drawing/2014/main" id="{DC03121B-47C5-4D4B-9E76-0731799F890A}"/>
              </a:ext>
            </a:extLst>
          </p:cNvPr>
          <p:cNvSpPr>
            <a:spLocks noGrp="1"/>
          </p:cNvSpPr>
          <p:nvPr>
            <p:ph type="dt" sz="half" idx="10"/>
          </p:nvPr>
        </p:nvSpPr>
        <p:spPr/>
        <p:txBody>
          <a:bodyPr/>
          <a:lstStyle/>
          <a:p>
            <a:fld id="{B587FE41-127C-41A4-82AB-E5971E808E31}" type="datetime1">
              <a:rPr lang="zh-CN" altLang="en-US" smtClean="0"/>
              <a:t>2021/11/22</a:t>
            </a:fld>
            <a:endParaRPr lang="zh-CN" altLang="en-US" dirty="0"/>
          </a:p>
        </p:txBody>
      </p:sp>
      <p:sp>
        <p:nvSpPr>
          <p:cNvPr id="5" name="灯片编号占位符 4">
            <a:extLst>
              <a:ext uri="{FF2B5EF4-FFF2-40B4-BE49-F238E27FC236}">
                <a16:creationId xmlns:a16="http://schemas.microsoft.com/office/drawing/2014/main" id="{9AE10503-EE2F-4F7F-9ACA-523F59333FCD}"/>
              </a:ext>
            </a:extLst>
          </p:cNvPr>
          <p:cNvSpPr>
            <a:spLocks noGrp="1"/>
          </p:cNvSpPr>
          <p:nvPr>
            <p:ph type="sldNum" sz="quarter" idx="12"/>
          </p:nvPr>
        </p:nvSpPr>
        <p:spPr/>
        <p:txBody>
          <a:bodyPr/>
          <a:lstStyle/>
          <a:p>
            <a:fld id="{47C4BD23-150C-4A56-8E66-9482A3FB2E80}" type="slidenum">
              <a:rPr lang="zh-CN" altLang="en-US" smtClean="0"/>
              <a:pPr/>
              <a:t>7</a:t>
            </a:fld>
            <a:endParaRPr lang="zh-CN" altLang="en-US" dirty="0"/>
          </a:p>
        </p:txBody>
      </p:sp>
      <p:pic>
        <p:nvPicPr>
          <p:cNvPr id="6" name="Picture 10">
            <a:extLst>
              <a:ext uri="{FF2B5EF4-FFF2-40B4-BE49-F238E27FC236}">
                <a16:creationId xmlns:a16="http://schemas.microsoft.com/office/drawing/2014/main" id="{57A0BFBC-7074-4AA4-9C23-73DD37353F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36343" y="1942709"/>
            <a:ext cx="4991100" cy="321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矩形 3">
            <a:extLst>
              <a:ext uri="{FF2B5EF4-FFF2-40B4-BE49-F238E27FC236}">
                <a16:creationId xmlns:a16="http://schemas.microsoft.com/office/drawing/2014/main" id="{2AC4E0A4-9535-416D-974B-219C7894DC47}"/>
              </a:ext>
            </a:extLst>
          </p:cNvPr>
          <p:cNvSpPr>
            <a:spLocks noChangeArrowheads="1"/>
          </p:cNvSpPr>
          <p:nvPr/>
        </p:nvSpPr>
        <p:spPr bwMode="auto">
          <a:xfrm>
            <a:off x="6712631" y="2731697"/>
            <a:ext cx="4248150" cy="287337"/>
          </a:xfrm>
          <a:prstGeom prst="rect">
            <a:avLst/>
          </a:prstGeom>
          <a:noFill/>
          <a:ln w="28575" algn="ctr">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
        <p:nvSpPr>
          <p:cNvPr id="8" name="TextBox 4">
            <a:extLst>
              <a:ext uri="{FF2B5EF4-FFF2-40B4-BE49-F238E27FC236}">
                <a16:creationId xmlns:a16="http://schemas.microsoft.com/office/drawing/2014/main" id="{3660BBAE-07A0-4DF2-86A7-ABDA25E7EAC8}"/>
              </a:ext>
            </a:extLst>
          </p:cNvPr>
          <p:cNvSpPr txBox="1">
            <a:spLocks noChangeArrowheads="1"/>
          </p:cNvSpPr>
          <p:nvPr/>
        </p:nvSpPr>
        <p:spPr bwMode="auto">
          <a:xfrm>
            <a:off x="7466693" y="1223572"/>
            <a:ext cx="3457575" cy="708025"/>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eaLnBrk="1" hangingPunct="1"/>
            <a:r>
              <a:rPr lang="en-US" altLang="zh-CN" sz="2000">
                <a:latin typeface="+mn-lt"/>
              </a:rPr>
              <a:t>all records are stored in  a contiguous space</a:t>
            </a:r>
            <a:endParaRPr lang="zh-CN" altLang="en-US" sz="2000">
              <a:latin typeface="+mn-lt"/>
            </a:endParaRPr>
          </a:p>
        </p:txBody>
      </p:sp>
    </p:spTree>
    <p:extLst>
      <p:ext uri="{BB962C8B-B14F-4D97-AF65-F5344CB8AC3E}">
        <p14:creationId xmlns:p14="http://schemas.microsoft.com/office/powerpoint/2010/main" val="23872479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EADF5C-5C6B-4EE8-AEAA-E4DC9EDD6A0A}"/>
              </a:ext>
            </a:extLst>
          </p:cNvPr>
          <p:cNvSpPr>
            <a:spLocks noGrp="1"/>
          </p:cNvSpPr>
          <p:nvPr>
            <p:ph type="title"/>
          </p:nvPr>
        </p:nvSpPr>
        <p:spPr/>
        <p:txBody>
          <a:bodyPr/>
          <a:lstStyle/>
          <a:p>
            <a:r>
              <a:rPr lang="en-US" altLang="zh-CN" dirty="0"/>
              <a:t>Fixed-Length Records</a:t>
            </a:r>
            <a:endParaRPr lang="zh-CN" altLang="en-US" dirty="0"/>
          </a:p>
        </p:txBody>
      </p:sp>
      <p:sp>
        <p:nvSpPr>
          <p:cNvPr id="3" name="内容占位符 2">
            <a:extLst>
              <a:ext uri="{FF2B5EF4-FFF2-40B4-BE49-F238E27FC236}">
                <a16:creationId xmlns:a16="http://schemas.microsoft.com/office/drawing/2014/main" id="{5FD64FDF-377F-450E-A264-3844F77A900A}"/>
              </a:ext>
            </a:extLst>
          </p:cNvPr>
          <p:cNvSpPr>
            <a:spLocks noGrp="1"/>
          </p:cNvSpPr>
          <p:nvPr>
            <p:ph idx="1"/>
          </p:nvPr>
        </p:nvSpPr>
        <p:spPr/>
        <p:txBody>
          <a:bodyPr/>
          <a:lstStyle/>
          <a:p>
            <a:r>
              <a:rPr lang="en-US" altLang="zh-CN" dirty="0">
                <a:ea typeface="ＭＳ Ｐゴシック" pitchFamily="34" charset="-128"/>
                <a:cs typeface="Times New Roman" pitchFamily="18" charset="0"/>
              </a:rPr>
              <a:t>Deleting record 3 and compacting</a:t>
            </a:r>
            <a:endParaRPr lang="zh-CN" altLang="en-US" dirty="0">
              <a:ea typeface="ＭＳ Ｐゴシック" pitchFamily="34" charset="-128"/>
              <a:cs typeface="Times New Roman" pitchFamily="18" charset="0"/>
            </a:endParaRPr>
          </a:p>
        </p:txBody>
      </p:sp>
      <p:sp>
        <p:nvSpPr>
          <p:cNvPr id="4" name="日期占位符 3">
            <a:extLst>
              <a:ext uri="{FF2B5EF4-FFF2-40B4-BE49-F238E27FC236}">
                <a16:creationId xmlns:a16="http://schemas.microsoft.com/office/drawing/2014/main" id="{848B90FE-9948-4FE5-8191-72B18D62EA0D}"/>
              </a:ext>
            </a:extLst>
          </p:cNvPr>
          <p:cNvSpPr>
            <a:spLocks noGrp="1"/>
          </p:cNvSpPr>
          <p:nvPr>
            <p:ph type="dt" sz="half" idx="10"/>
          </p:nvPr>
        </p:nvSpPr>
        <p:spPr/>
        <p:txBody>
          <a:bodyPr/>
          <a:lstStyle/>
          <a:p>
            <a:fld id="{049BE570-2E3E-4481-86C1-9C303F5217AF}" type="datetime1">
              <a:rPr lang="zh-CN" altLang="en-US" smtClean="0"/>
              <a:t>2021/11/22</a:t>
            </a:fld>
            <a:endParaRPr lang="zh-CN" altLang="en-US" dirty="0"/>
          </a:p>
        </p:txBody>
      </p:sp>
      <p:sp>
        <p:nvSpPr>
          <p:cNvPr id="5" name="灯片编号占位符 4">
            <a:extLst>
              <a:ext uri="{FF2B5EF4-FFF2-40B4-BE49-F238E27FC236}">
                <a16:creationId xmlns:a16="http://schemas.microsoft.com/office/drawing/2014/main" id="{5C422FAE-81D7-4916-9FA7-D713CDE6C17F}"/>
              </a:ext>
            </a:extLst>
          </p:cNvPr>
          <p:cNvSpPr>
            <a:spLocks noGrp="1"/>
          </p:cNvSpPr>
          <p:nvPr>
            <p:ph type="sldNum" sz="quarter" idx="12"/>
          </p:nvPr>
        </p:nvSpPr>
        <p:spPr/>
        <p:txBody>
          <a:bodyPr/>
          <a:lstStyle/>
          <a:p>
            <a:fld id="{47C4BD23-150C-4A56-8E66-9482A3FB2E80}" type="slidenum">
              <a:rPr lang="zh-CN" altLang="en-US" smtClean="0"/>
              <a:pPr/>
              <a:t>8</a:t>
            </a:fld>
            <a:endParaRPr lang="zh-CN" altLang="en-US" dirty="0"/>
          </a:p>
        </p:txBody>
      </p:sp>
      <p:pic>
        <p:nvPicPr>
          <p:cNvPr id="8" name="Picture 5">
            <a:extLst>
              <a:ext uri="{FF2B5EF4-FFF2-40B4-BE49-F238E27FC236}">
                <a16:creationId xmlns:a16="http://schemas.microsoft.com/office/drawing/2014/main" id="{0D515A9C-55F5-42B3-8017-0DE94B3DD1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7233" y="1855470"/>
            <a:ext cx="7570787" cy="4429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9" name="直接连接符 3">
            <a:extLst>
              <a:ext uri="{FF2B5EF4-FFF2-40B4-BE49-F238E27FC236}">
                <a16:creationId xmlns:a16="http://schemas.microsoft.com/office/drawing/2014/main" id="{4144E6EF-66BA-425A-8539-CF617A251ADF}"/>
              </a:ext>
            </a:extLst>
          </p:cNvPr>
          <p:cNvCxnSpPr>
            <a:cxnSpLocks noChangeShapeType="1"/>
          </p:cNvCxnSpPr>
          <p:nvPr/>
        </p:nvCxnSpPr>
        <p:spPr bwMode="auto">
          <a:xfrm>
            <a:off x="3295333" y="3042920"/>
            <a:ext cx="6262687" cy="0"/>
          </a:xfrm>
          <a:prstGeom prst="line">
            <a:avLst/>
          </a:prstGeom>
          <a:noFill/>
          <a:ln w="28575" algn="ctr">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 name="直接箭头连接符 5">
            <a:extLst>
              <a:ext uri="{FF2B5EF4-FFF2-40B4-BE49-F238E27FC236}">
                <a16:creationId xmlns:a16="http://schemas.microsoft.com/office/drawing/2014/main" id="{BF6676F5-9C79-4778-B163-360D146B4912}"/>
              </a:ext>
            </a:extLst>
          </p:cNvPr>
          <p:cNvCxnSpPr>
            <a:cxnSpLocks noChangeShapeType="1"/>
          </p:cNvCxnSpPr>
          <p:nvPr/>
        </p:nvCxnSpPr>
        <p:spPr bwMode="auto">
          <a:xfrm flipH="1" flipV="1">
            <a:off x="2995295" y="2898458"/>
            <a:ext cx="300038" cy="144462"/>
          </a:xfrm>
          <a:prstGeom prst="straightConnector1">
            <a:avLst/>
          </a:prstGeom>
          <a:noFill/>
          <a:ln w="28575" algn="ctr">
            <a:solidFill>
              <a:srgbClr val="FF0000"/>
            </a:solidFill>
            <a:miter lim="800000"/>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 name="直接箭头连接符 7">
            <a:extLst>
              <a:ext uri="{FF2B5EF4-FFF2-40B4-BE49-F238E27FC236}">
                <a16:creationId xmlns:a16="http://schemas.microsoft.com/office/drawing/2014/main" id="{2D605590-08E9-4338-B786-6E2758C8C8F6}"/>
              </a:ext>
            </a:extLst>
          </p:cNvPr>
          <p:cNvCxnSpPr>
            <a:cxnSpLocks noChangeShapeType="1"/>
          </p:cNvCxnSpPr>
          <p:nvPr/>
        </p:nvCxnSpPr>
        <p:spPr bwMode="auto">
          <a:xfrm flipH="1">
            <a:off x="2995295" y="3042920"/>
            <a:ext cx="300038" cy="215900"/>
          </a:xfrm>
          <a:prstGeom prst="straightConnector1">
            <a:avLst/>
          </a:prstGeom>
          <a:noFill/>
          <a:ln w="28575" algn="ctr">
            <a:solidFill>
              <a:srgbClr val="FF0000"/>
            </a:solidFill>
            <a:miter lim="800000"/>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6039674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504456-08F6-4FE6-96E3-81F0C0B89BD0}"/>
              </a:ext>
            </a:extLst>
          </p:cNvPr>
          <p:cNvSpPr>
            <a:spLocks noGrp="1"/>
          </p:cNvSpPr>
          <p:nvPr>
            <p:ph type="title"/>
          </p:nvPr>
        </p:nvSpPr>
        <p:spPr/>
        <p:txBody>
          <a:bodyPr/>
          <a:lstStyle/>
          <a:p>
            <a:r>
              <a:rPr lang="en-US" altLang="zh-CN" dirty="0"/>
              <a:t>Fixed-Length Records</a:t>
            </a:r>
            <a:endParaRPr lang="zh-CN" altLang="en-US" dirty="0"/>
          </a:p>
        </p:txBody>
      </p:sp>
      <p:sp>
        <p:nvSpPr>
          <p:cNvPr id="3" name="内容占位符 2">
            <a:extLst>
              <a:ext uri="{FF2B5EF4-FFF2-40B4-BE49-F238E27FC236}">
                <a16:creationId xmlns:a16="http://schemas.microsoft.com/office/drawing/2014/main" id="{809B42BE-080E-4E8B-A231-63BFAC7B3F40}"/>
              </a:ext>
            </a:extLst>
          </p:cNvPr>
          <p:cNvSpPr>
            <a:spLocks noGrp="1"/>
          </p:cNvSpPr>
          <p:nvPr>
            <p:ph idx="1"/>
          </p:nvPr>
        </p:nvSpPr>
        <p:spPr/>
        <p:txBody>
          <a:bodyPr/>
          <a:lstStyle/>
          <a:p>
            <a:r>
              <a:rPr lang="en-US" altLang="zh-CN" sz="2400" dirty="0">
                <a:cs typeface="Times New Roman" pitchFamily="18" charset="0"/>
              </a:rPr>
              <a:t>Deleting record 3 and moving last record</a:t>
            </a:r>
            <a:endParaRPr lang="zh-CN" altLang="en-US" dirty="0"/>
          </a:p>
        </p:txBody>
      </p:sp>
      <p:sp>
        <p:nvSpPr>
          <p:cNvPr id="4" name="日期占位符 3">
            <a:extLst>
              <a:ext uri="{FF2B5EF4-FFF2-40B4-BE49-F238E27FC236}">
                <a16:creationId xmlns:a16="http://schemas.microsoft.com/office/drawing/2014/main" id="{F3EBDFAF-A172-4323-9624-36EAE07EA2B8}"/>
              </a:ext>
            </a:extLst>
          </p:cNvPr>
          <p:cNvSpPr>
            <a:spLocks noGrp="1"/>
          </p:cNvSpPr>
          <p:nvPr>
            <p:ph type="dt" sz="half" idx="10"/>
          </p:nvPr>
        </p:nvSpPr>
        <p:spPr/>
        <p:txBody>
          <a:bodyPr/>
          <a:lstStyle/>
          <a:p>
            <a:fld id="{F81152E7-222C-473E-A5B8-D4B000328703}" type="datetime1">
              <a:rPr lang="zh-CN" altLang="en-US" smtClean="0"/>
              <a:t>2021/11/22</a:t>
            </a:fld>
            <a:endParaRPr lang="zh-CN" altLang="en-US" dirty="0"/>
          </a:p>
        </p:txBody>
      </p:sp>
      <p:sp>
        <p:nvSpPr>
          <p:cNvPr id="5" name="灯片编号占位符 4">
            <a:extLst>
              <a:ext uri="{FF2B5EF4-FFF2-40B4-BE49-F238E27FC236}">
                <a16:creationId xmlns:a16="http://schemas.microsoft.com/office/drawing/2014/main" id="{5C0DFAD4-51DC-423E-9190-F3D28B9408EF}"/>
              </a:ext>
            </a:extLst>
          </p:cNvPr>
          <p:cNvSpPr>
            <a:spLocks noGrp="1"/>
          </p:cNvSpPr>
          <p:nvPr>
            <p:ph type="sldNum" sz="quarter" idx="12"/>
          </p:nvPr>
        </p:nvSpPr>
        <p:spPr/>
        <p:txBody>
          <a:bodyPr/>
          <a:lstStyle/>
          <a:p>
            <a:fld id="{47C4BD23-150C-4A56-8E66-9482A3FB2E80}" type="slidenum">
              <a:rPr lang="zh-CN" altLang="en-US" smtClean="0"/>
              <a:pPr/>
              <a:t>9</a:t>
            </a:fld>
            <a:endParaRPr lang="zh-CN" altLang="en-US" dirty="0"/>
          </a:p>
        </p:txBody>
      </p:sp>
      <p:pic>
        <p:nvPicPr>
          <p:cNvPr id="6" name="Picture 5">
            <a:extLst>
              <a:ext uri="{FF2B5EF4-FFF2-40B4-BE49-F238E27FC236}">
                <a16:creationId xmlns:a16="http://schemas.microsoft.com/office/drawing/2014/main" id="{05052454-8A61-4B53-B73C-ADCBF6FE18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95195" y="1638613"/>
            <a:ext cx="6959600" cy="407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7" name="直接连接符 3">
            <a:extLst>
              <a:ext uri="{FF2B5EF4-FFF2-40B4-BE49-F238E27FC236}">
                <a16:creationId xmlns:a16="http://schemas.microsoft.com/office/drawing/2014/main" id="{B1BB9974-5342-482F-AAF9-C1236B7073A4}"/>
              </a:ext>
            </a:extLst>
          </p:cNvPr>
          <p:cNvCxnSpPr>
            <a:cxnSpLocks noChangeShapeType="1"/>
          </p:cNvCxnSpPr>
          <p:nvPr/>
        </p:nvCxnSpPr>
        <p:spPr bwMode="auto">
          <a:xfrm>
            <a:off x="2050733" y="3137213"/>
            <a:ext cx="7486650" cy="0"/>
          </a:xfrm>
          <a:prstGeom prst="line">
            <a:avLst/>
          </a:prstGeom>
          <a:noFill/>
          <a:ln w="28575" algn="ctr">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1548126651"/>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3489</TotalTime>
  <Words>5900</Words>
  <Application>Microsoft Office PowerPoint</Application>
  <PresentationFormat>宽屏</PresentationFormat>
  <Paragraphs>765</Paragraphs>
  <Slides>65</Slides>
  <Notes>2</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65</vt:i4>
      </vt:variant>
    </vt:vector>
  </HeadingPairs>
  <TitlesOfParts>
    <vt:vector size="75" baseType="lpstr">
      <vt:lpstr>Monotype Sorts</vt:lpstr>
      <vt:lpstr>宋体</vt:lpstr>
      <vt:lpstr>微软雅黑</vt:lpstr>
      <vt:lpstr>微软雅黑 Light</vt:lpstr>
      <vt:lpstr>Arial</vt:lpstr>
      <vt:lpstr>Calibri</vt:lpstr>
      <vt:lpstr>Calibri Light</vt:lpstr>
      <vt:lpstr>Times New Roman</vt:lpstr>
      <vt:lpstr>Wingdings</vt:lpstr>
      <vt:lpstr>Office 主题</vt:lpstr>
      <vt:lpstr>PowerPoint 演示文稿</vt:lpstr>
      <vt:lpstr>Introduction to Chapter 13 and Chapter 14</vt:lpstr>
      <vt:lpstr>Outline</vt:lpstr>
      <vt:lpstr>13.2 File Organization </vt:lpstr>
      <vt:lpstr>File Organization</vt:lpstr>
      <vt:lpstr>Fixed-Length Records</vt:lpstr>
      <vt:lpstr>Fixed-Length Records</vt:lpstr>
      <vt:lpstr>Fixed-Length Records</vt:lpstr>
      <vt:lpstr>Fixed-Length Records</vt:lpstr>
      <vt:lpstr>Free Lists</vt:lpstr>
      <vt:lpstr>Variable-Length Records</vt:lpstr>
      <vt:lpstr>How to store variable-length records in block</vt:lpstr>
      <vt:lpstr>PowerPoint 演示文稿</vt:lpstr>
      <vt:lpstr>Variable-Length Records: Slotted Page Structure</vt:lpstr>
      <vt:lpstr>PowerPoint 演示文稿</vt:lpstr>
      <vt:lpstr>13.3 Organization of Records in Files</vt:lpstr>
      <vt:lpstr>Organization of Records in Files</vt:lpstr>
      <vt:lpstr>Organization of Records in Files</vt:lpstr>
      <vt:lpstr>Heap File Organization</vt:lpstr>
      <vt:lpstr>Heap File Organization</vt:lpstr>
      <vt:lpstr>Sequential File Organization</vt:lpstr>
      <vt:lpstr>Sequential File Organization</vt:lpstr>
      <vt:lpstr>Sequential File Organization</vt:lpstr>
      <vt:lpstr>Clustering File Organization</vt:lpstr>
      <vt:lpstr>Multitable Clustering File Organization</vt:lpstr>
      <vt:lpstr>Multitable Clustering File Organization</vt:lpstr>
      <vt:lpstr>Hashing File Organization</vt:lpstr>
      <vt:lpstr>Partitioning</vt:lpstr>
      <vt:lpstr>13.4 Data Dictionary Storage</vt:lpstr>
      <vt:lpstr>Relational Representation of System Metadata</vt:lpstr>
      <vt:lpstr>13.5 Data Buffer</vt:lpstr>
      <vt:lpstr>PowerPoint 演示文稿</vt:lpstr>
      <vt:lpstr>Buffer Management</vt:lpstr>
      <vt:lpstr>Buffer Manager</vt:lpstr>
      <vt:lpstr>Buffer-Replacement Policies</vt:lpstr>
      <vt:lpstr>Buffer-Replacement Policies (Cont.)</vt:lpstr>
      <vt:lpstr>Optimization of Disk Block Access</vt:lpstr>
      <vt:lpstr>13.6 Column-Oriented Storage</vt:lpstr>
      <vt:lpstr>Column-storage Database</vt:lpstr>
      <vt:lpstr>Columnar Representation</vt:lpstr>
      <vt:lpstr>Columnar File Representation</vt:lpstr>
      <vt:lpstr>13.7 Storage Organization in Main-Memory Databases</vt:lpstr>
      <vt:lpstr>PowerPoint 演示文稿</vt:lpstr>
      <vt:lpstr>Appendix 13-1 Files Organization in Oracle and OpenGauss</vt:lpstr>
      <vt:lpstr>Files Organization in Oracle and OpenGauss</vt:lpstr>
      <vt:lpstr>Files Organization in Oracle and OpenGauss</vt:lpstr>
      <vt:lpstr>Files Organization in Oracle and OpenGauss</vt:lpstr>
      <vt:lpstr>Files Organization in Oracle and OpenGauss</vt:lpstr>
      <vt:lpstr>PowerPoint 演示文稿</vt:lpstr>
      <vt:lpstr>PowerPoint 演示文稿</vt:lpstr>
      <vt:lpstr>Files Organization in Oracle and OpenGauss</vt:lpstr>
      <vt:lpstr>Files Organization in Oracle and OpenGauss</vt:lpstr>
      <vt:lpstr>Files Organization in Oracle and OpenGauss</vt:lpstr>
      <vt:lpstr>GaussDB对七种表类型的支持</vt:lpstr>
      <vt:lpstr>Appendix 13-2 Data Organization and Access in DBS</vt:lpstr>
      <vt:lpstr>Data Organization in DBS</vt:lpstr>
      <vt:lpstr>Data Organization in DBS</vt:lpstr>
      <vt:lpstr>Data Access in DBS</vt:lpstr>
      <vt:lpstr>PowerPoint 演示文稿</vt:lpstr>
      <vt:lpstr>Data Access in DBS</vt:lpstr>
      <vt:lpstr>Data Access in DBS</vt:lpstr>
      <vt:lpstr>Data Access in DBS</vt:lpstr>
      <vt:lpstr>Data Access in DBS</vt:lpstr>
      <vt:lpstr>PowerPoint 演示文稿</vt:lpstr>
      <vt:lpstr>Thanks  for your attention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cp:lastModifiedBy>13910702762@139.com</cp:lastModifiedBy>
  <cp:revision>279</cp:revision>
  <dcterms:created xsi:type="dcterms:W3CDTF">2017-07-31T08:51:00Z</dcterms:created>
  <dcterms:modified xsi:type="dcterms:W3CDTF">2021-11-22T02:01:36Z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2052-10.1.0.6749</vt:lpwstr>
  </property>
</Properties>
</file>